
<file path=[Content_Types].xml><?xml version="1.0" encoding="utf-8"?>
<Types xmlns="http://schemas.openxmlformats.org/package/2006/content-types">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 id="2147483712" r:id="rId5"/>
  </p:sldMasterIdLst>
  <p:notesMasterIdLst>
    <p:notesMasterId r:id="rId21"/>
  </p:notesMasterIdLst>
  <p:sldIdLst>
    <p:sldId id="519" r:id="rId6"/>
    <p:sldId id="520" r:id="rId7"/>
    <p:sldId id="840" r:id="rId8"/>
    <p:sldId id="842" r:id="rId9"/>
    <p:sldId id="841" r:id="rId10"/>
    <p:sldId id="850" r:id="rId11"/>
    <p:sldId id="851" r:id="rId12"/>
    <p:sldId id="852" r:id="rId13"/>
    <p:sldId id="853" r:id="rId14"/>
    <p:sldId id="843" r:id="rId15"/>
    <p:sldId id="849" r:id="rId16"/>
    <p:sldId id="844" r:id="rId17"/>
    <p:sldId id="847" r:id="rId18"/>
    <p:sldId id="848" r:id="rId19"/>
    <p:sldId id="51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2E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4736" autoAdjust="0"/>
  </p:normalViewPr>
  <p:slideViewPr>
    <p:cSldViewPr>
      <p:cViewPr varScale="1">
        <p:scale>
          <a:sx n="85" d="100"/>
          <a:sy n="85" d="100"/>
        </p:scale>
        <p:origin x="1602" y="84"/>
      </p:cViewPr>
      <p:guideLst>
        <p:guide orient="horz" pos="2160"/>
        <p:guide pos="3840"/>
      </p:guideLst>
    </p:cSldViewPr>
  </p:slideViewPr>
  <p:notesTextViewPr>
    <p:cViewPr>
      <p:scale>
        <a:sx n="100" d="100"/>
        <a:sy n="100" d="100"/>
      </p:scale>
      <p:origin x="0" y="-117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itchFamily="34" charset="0"/>
              </a:defRPr>
            </a:lvl1pPr>
          </a:lstStyle>
          <a:p>
            <a:fld id="{2A5817CE-1E5D-416C-89AA-1959FD964F7E}" type="datetimeFigureOut">
              <a:rPr lang="en-GB" smtClean="0"/>
              <a:pPr/>
              <a:t>24/05/2020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pitchFamily="34" charset="0"/>
              </a:defRPr>
            </a:lvl1pPr>
          </a:lstStyle>
          <a:p>
            <a:fld id="{75DCA33F-F749-4994-875B-001709668549}" type="slidenum">
              <a:rPr lang="en-GB" smtClean="0"/>
              <a:pPr/>
              <a:t>‹#›</a:t>
            </a:fld>
            <a:endParaRPr lang="en-GB" dirty="0"/>
          </a:p>
        </p:txBody>
      </p:sp>
    </p:spTree>
    <p:extLst>
      <p:ext uri="{BB962C8B-B14F-4D97-AF65-F5344CB8AC3E}">
        <p14:creationId xmlns:p14="http://schemas.microsoft.com/office/powerpoint/2010/main" val="225999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itchFamily="34" charset="0"/>
        <a:ea typeface="+mn-ea"/>
        <a:cs typeface="+mn-cs"/>
      </a:defRPr>
    </a:lvl1pPr>
    <a:lvl2pPr marL="457200" algn="l" defTabSz="914400" rtl="0" eaLnBrk="1" latinLnBrk="0" hangingPunct="1">
      <a:defRPr sz="1200" kern="1200">
        <a:solidFill>
          <a:schemeClr val="tx1"/>
        </a:solidFill>
        <a:latin typeface="Calibri" pitchFamily="34" charset="0"/>
        <a:ea typeface="+mn-ea"/>
        <a:cs typeface="+mn-cs"/>
      </a:defRPr>
    </a:lvl2pPr>
    <a:lvl3pPr marL="914400" algn="l" defTabSz="914400" rtl="0" eaLnBrk="1" latinLnBrk="0" hangingPunct="1">
      <a:defRPr sz="1200" kern="1200">
        <a:solidFill>
          <a:schemeClr val="tx1"/>
        </a:solidFill>
        <a:latin typeface="Calibri" pitchFamily="34" charset="0"/>
        <a:ea typeface="+mn-ea"/>
        <a:cs typeface="+mn-cs"/>
      </a:defRPr>
    </a:lvl3pPr>
    <a:lvl4pPr marL="1371600" algn="l" defTabSz="914400" rtl="0" eaLnBrk="1" latinLnBrk="0" hangingPunct="1">
      <a:defRPr sz="1200" kern="1200">
        <a:solidFill>
          <a:schemeClr val="tx1"/>
        </a:solidFill>
        <a:latin typeface="Calibri" pitchFamily="34" charset="0"/>
        <a:ea typeface="+mn-ea"/>
        <a:cs typeface="+mn-cs"/>
      </a:defRPr>
    </a:lvl4pPr>
    <a:lvl5pPr marL="1828800" algn="l" defTabSz="914400" rtl="0" eaLnBrk="1" latinLnBrk="0" hangingPunct="1">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this presentation, I will give a quick introduction; explain what my aims for this project where and a justification for why. I’ll discuss whether I accomplished my goals, what went well, what didn’t go well, mention how Covid-19 affected the project, how I would improve my project and give a final reflection on my experience. I will also take questions at the 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25AFC-5AE5-471E-894A-77AF69B59F84}" type="slidenum">
              <a:rPr kumimoji="0" lang="en-GB"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825487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video recording of my software product, showcasing its features. [Pause the video at points to further explain features]</a:t>
            </a:r>
          </a:p>
        </p:txBody>
      </p:sp>
      <p:sp>
        <p:nvSpPr>
          <p:cNvPr id="4" name="Slide Number Placeholder 3"/>
          <p:cNvSpPr>
            <a:spLocks noGrp="1"/>
          </p:cNvSpPr>
          <p:nvPr>
            <p:ph type="sldNum" sz="quarter" idx="5"/>
          </p:nvPr>
        </p:nvSpPr>
        <p:spPr/>
        <p:txBody>
          <a:bodyPr/>
          <a:lstStyle/>
          <a:p>
            <a:fld id="{75DCA33F-F749-4994-875B-001709668549}" type="slidenum">
              <a:rPr lang="en-GB" smtClean="0"/>
              <a:pPr/>
              <a:t>11</a:t>
            </a:fld>
            <a:endParaRPr lang="en-GB" dirty="0"/>
          </a:p>
        </p:txBody>
      </p:sp>
    </p:spTree>
    <p:extLst>
      <p:ext uri="{BB962C8B-B14F-4D97-AF65-F5344CB8AC3E}">
        <p14:creationId xmlns:p14="http://schemas.microsoft.com/office/powerpoint/2010/main" val="2862732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b="0" dirty="0"/>
              <a:t>So, what went well for my project?</a:t>
            </a:r>
          </a:p>
          <a:p>
            <a:endParaRPr lang="en-GB" b="1" dirty="0"/>
          </a:p>
          <a:p>
            <a:r>
              <a:rPr lang="en-GB" b="1" dirty="0"/>
              <a:t>Strong and plentiful research:</a:t>
            </a:r>
          </a:p>
          <a:p>
            <a:r>
              <a:rPr lang="en-GB" b="0" dirty="0"/>
              <a:t>My project made extensive use of both offline and online research materials; my preliminary literature review showed that research in this area was plentiful, but I also had to rely on my own ability to turn this research into a </a:t>
            </a:r>
            <a:r>
              <a:rPr lang="en-GB" b="0" dirty="0" err="1"/>
              <a:t>tangable</a:t>
            </a:r>
            <a:r>
              <a:rPr lang="en-GB" b="0" dirty="0"/>
              <a:t> final product, which I was able to do well.</a:t>
            </a:r>
          </a:p>
          <a:p>
            <a:endParaRPr lang="en-GB" b="0" dirty="0"/>
          </a:p>
          <a:p>
            <a:r>
              <a:rPr lang="en-GB" b="1" dirty="0"/>
              <a:t>Quick learner:</a:t>
            </a:r>
          </a:p>
          <a:p>
            <a:r>
              <a:rPr lang="en-GB" b="0" dirty="0"/>
              <a:t>I was initially nervous that I had bitten off more than I could chew by using a new games engine and programming language, however, I found that my experiences with Unreal and C++ greatly helped me make the jump to Unity and C#. The programming environments and techniques are fairly similar and I found myself surprised at how quickly I adapted. By forcing myself to develop the project with these tools, I have greatly increased my employability as these tools are used widely in the games development industry.</a:t>
            </a:r>
          </a:p>
          <a:p>
            <a:endParaRPr lang="en-GB" b="0" dirty="0"/>
          </a:p>
          <a:p>
            <a:r>
              <a:rPr lang="en-GB" b="1" dirty="0"/>
              <a:t>Timekeeping and Milestones:</a:t>
            </a:r>
          </a:p>
          <a:p>
            <a:r>
              <a:rPr lang="en-GB" b="0" dirty="0"/>
              <a:t>My project management was perhaps the best it has ever been for this project. I made sure to lay out a plan for the whole year and assigned myself milestones to achieve; I made an early start on this project, beginning almost immediately, and this proved to be a great decision. Along with this, I attended every monthly meeting/check-up with my supervisor to lay out what I had done the previous month, get feedback and lay out my specific tasks for the next month. I took an agile development approach to this project, iterating on and improving the project regularly, and it worked perfectly. It all meant I made quick progress on my software product.</a:t>
            </a:r>
          </a:p>
          <a:p>
            <a:endParaRPr lang="en-GB" b="0" dirty="0"/>
          </a:p>
          <a:p>
            <a:r>
              <a:rPr lang="en-GB" b="1" dirty="0"/>
              <a:t>Fast Product Progress:</a:t>
            </a:r>
          </a:p>
          <a:p>
            <a:r>
              <a:rPr lang="en-GB" b="0" dirty="0"/>
              <a:t>Excellent project management and an early start meant that I was able to complete my software product comfortably; with time to spare to shore up my report and polish/comment my code.</a:t>
            </a:r>
          </a:p>
          <a:p>
            <a:endParaRPr lang="en-GB" b="0" dirty="0"/>
          </a:p>
          <a:p>
            <a:r>
              <a:rPr lang="en-GB" b="0" dirty="0"/>
              <a:t>---------------------------------------------------------------------------------------------------------------------------------------------------------------------------------------------------------------------------------------------------------------------------------</a:t>
            </a:r>
          </a:p>
          <a:p>
            <a:endParaRPr lang="en-GB" b="0" dirty="0"/>
          </a:p>
          <a:p>
            <a:r>
              <a:rPr lang="en-GB" b="0" dirty="0"/>
              <a:t>What went not so well? Well, not a lot as it turns out.</a:t>
            </a:r>
          </a:p>
          <a:p>
            <a:endParaRPr lang="en-GB" b="0" dirty="0"/>
          </a:p>
          <a:p>
            <a:r>
              <a:rPr lang="en-GB" b="1" dirty="0"/>
              <a:t>Slower report progress:</a:t>
            </a:r>
          </a:p>
          <a:p>
            <a:r>
              <a:rPr lang="en-GB" b="0" dirty="0"/>
              <a:t>It could be said that progress on my report was slower when compared to my software product, however, I was still able to finish the report in time for the initial deadline and any delayed progress was often the result of me focusing on work for other modules.</a:t>
            </a:r>
          </a:p>
          <a:p>
            <a:endParaRPr lang="en-GB" b="0" dirty="0"/>
          </a:p>
        </p:txBody>
      </p:sp>
      <p:sp>
        <p:nvSpPr>
          <p:cNvPr id="4" name="Slide Number Placeholder 3"/>
          <p:cNvSpPr>
            <a:spLocks noGrp="1"/>
          </p:cNvSpPr>
          <p:nvPr>
            <p:ph type="sldNum" sz="quarter" idx="5"/>
          </p:nvPr>
        </p:nvSpPr>
        <p:spPr/>
        <p:txBody>
          <a:bodyPr/>
          <a:lstStyle/>
          <a:p>
            <a:fld id="{75DCA33F-F749-4994-875B-001709668549}" type="slidenum">
              <a:rPr lang="en-GB" smtClean="0"/>
              <a:pPr/>
              <a:t>12</a:t>
            </a:fld>
            <a:endParaRPr lang="en-GB" dirty="0"/>
          </a:p>
        </p:txBody>
      </p:sp>
    </p:spTree>
    <p:extLst>
      <p:ext uri="{BB962C8B-B14F-4D97-AF65-F5344CB8AC3E}">
        <p14:creationId xmlns:p14="http://schemas.microsoft.com/office/powerpoint/2010/main" val="167853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Product improvements:</a:t>
            </a:r>
          </a:p>
          <a:p>
            <a:r>
              <a:rPr lang="en-GB" b="0" dirty="0"/>
              <a:t>There are a number of ways my final product can be expanded upon and improved. Firstly, implemented erosion tools so that the landscape can be manually altered by the developer; however, this is a big undertaking and would require another project similar to this for that alone. Since I am a games development student, a natural progression would be to add a player and add gameplay mechanics; essentially make use of the generated terrain in a game. I could also make the terrain more aesthetically pleasing by adding additional meshes, foliage, clouds, wildlife, sounds, etc.</a:t>
            </a:r>
          </a:p>
        </p:txBody>
      </p:sp>
      <p:sp>
        <p:nvSpPr>
          <p:cNvPr id="4" name="Slide Number Placeholder 3"/>
          <p:cNvSpPr>
            <a:spLocks noGrp="1"/>
          </p:cNvSpPr>
          <p:nvPr>
            <p:ph type="sldNum" sz="quarter" idx="5"/>
          </p:nvPr>
        </p:nvSpPr>
        <p:spPr/>
        <p:txBody>
          <a:bodyPr/>
          <a:lstStyle/>
          <a:p>
            <a:fld id="{75DCA33F-F749-4994-875B-001709668549}" type="slidenum">
              <a:rPr lang="en-GB" smtClean="0"/>
              <a:pPr/>
              <a:t>13</a:t>
            </a:fld>
            <a:endParaRPr lang="en-GB" dirty="0"/>
          </a:p>
        </p:txBody>
      </p:sp>
    </p:spTree>
    <p:extLst>
      <p:ext uri="{BB962C8B-B14F-4D97-AF65-F5344CB8AC3E}">
        <p14:creationId xmlns:p14="http://schemas.microsoft.com/office/powerpoint/2010/main" val="369242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very happy with the outcome of my project. I have learnt a lot about how terrain is generated, how to generate terrain procedurally and how infinite terrain is effectively implemented. Additionally, I can comfortably say that I can now develop projects using Unity and C# which will help me greatly in the future. My project aim was achieved, all of the objectives were complete and I was even able to expand the project beyond the initial design by implementing a falloff map. Overall, it was a stressful but fun and productive venture.</a:t>
            </a:r>
          </a:p>
        </p:txBody>
      </p:sp>
      <p:sp>
        <p:nvSpPr>
          <p:cNvPr id="4" name="Slide Number Placeholder 3"/>
          <p:cNvSpPr>
            <a:spLocks noGrp="1"/>
          </p:cNvSpPr>
          <p:nvPr>
            <p:ph type="sldNum" sz="quarter" idx="5"/>
          </p:nvPr>
        </p:nvSpPr>
        <p:spPr/>
        <p:txBody>
          <a:bodyPr/>
          <a:lstStyle/>
          <a:p>
            <a:fld id="{75DCA33F-F749-4994-875B-001709668549}" type="slidenum">
              <a:rPr lang="en-GB" smtClean="0"/>
              <a:pPr/>
              <a:t>14</a:t>
            </a:fld>
            <a:endParaRPr lang="en-GB" dirty="0"/>
          </a:p>
        </p:txBody>
      </p:sp>
    </p:spTree>
    <p:extLst>
      <p:ext uri="{BB962C8B-B14F-4D97-AF65-F5344CB8AC3E}">
        <p14:creationId xmlns:p14="http://schemas.microsoft.com/office/powerpoint/2010/main" val="2731757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now answer any questions.</a:t>
            </a:r>
          </a:p>
        </p:txBody>
      </p:sp>
      <p:sp>
        <p:nvSpPr>
          <p:cNvPr id="4" name="Slide Number Placeholder 3"/>
          <p:cNvSpPr>
            <a:spLocks noGrp="1"/>
          </p:cNvSpPr>
          <p:nvPr>
            <p:ph type="sldNum" sz="quarter" idx="5"/>
          </p:nvPr>
        </p:nvSpPr>
        <p:spPr/>
        <p:txBody>
          <a:bodyPr/>
          <a:lstStyle/>
          <a:p>
            <a:fld id="{75DCA33F-F749-4994-875B-001709668549}" type="slidenum">
              <a:rPr lang="en-GB" smtClean="0"/>
              <a:pPr/>
              <a:t>15</a:t>
            </a:fld>
            <a:endParaRPr lang="en-GB" dirty="0"/>
          </a:p>
        </p:txBody>
      </p:sp>
    </p:spTree>
    <p:extLst>
      <p:ext uri="{BB962C8B-B14F-4D97-AF65-F5344CB8AC3E}">
        <p14:creationId xmlns:p14="http://schemas.microsoft.com/office/powerpoint/2010/main" val="428159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James Mullineux. I’m a Computer Games Development student and this is a post-mortem of my final software project; which was supervised by Dr Sud Sudirman.</a:t>
            </a:r>
          </a:p>
        </p:txBody>
      </p:sp>
      <p:sp>
        <p:nvSpPr>
          <p:cNvPr id="4" name="Slide Number Placeholder 3"/>
          <p:cNvSpPr>
            <a:spLocks noGrp="1"/>
          </p:cNvSpPr>
          <p:nvPr>
            <p:ph type="sldNum" sz="quarter" idx="5"/>
          </p:nvPr>
        </p:nvSpPr>
        <p:spPr/>
        <p:txBody>
          <a:bodyPr/>
          <a:lstStyle/>
          <a:p>
            <a:fld id="{75DCA33F-F749-4994-875B-001709668549}" type="slidenum">
              <a:rPr lang="en-GB" smtClean="0"/>
              <a:pPr/>
              <a:t>3</a:t>
            </a:fld>
            <a:endParaRPr lang="en-GB" dirty="0"/>
          </a:p>
        </p:txBody>
      </p:sp>
    </p:spTree>
    <p:extLst>
      <p:ext uri="{BB962C8B-B14F-4D97-AF65-F5344CB8AC3E}">
        <p14:creationId xmlns:p14="http://schemas.microsoft.com/office/powerpoint/2010/main" val="3465760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this project, I had some requirements, it had to be; challenging, interesting, help me gain new experience and be useful for my portfolio and future job prospects. I met all those requirements. By pursuing a development area that was new to me, I have proved to myself and future employers that I am a great independent learner; an excellent skill to have as a games developer. My project was also very interesting, it explored areas of game development that are used by even the biggest games companies. I also gained new experience by using the Unity engine and C# language; this will be extremely useful when I enter the games industry.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a:t>
            </a:r>
            <a:r>
              <a:rPr lang="en-GB" b="0" dirty="0"/>
              <a:t>To come up with my project idea, I took some time to think of gameplay mechanics that I thought were interesting and could be a good project topic. My favourite games are large in scale, and also very replay-able; so procedural terrain generation seemed like the perfect combination of both. I had no understanding of procedural terrain generation so I conducted some preliminary research and proposed the idea to a lecturer. He liked the sound of it and referred me to my supervisor, Dr Sud Sudirman, as he was very knowledgeable in this area. After discussing the idea with him I decided on a final project aim… [Next Slide]</a:t>
            </a:r>
            <a:endParaRPr lang="en-GB" b="1" dirty="0"/>
          </a:p>
        </p:txBody>
      </p:sp>
      <p:sp>
        <p:nvSpPr>
          <p:cNvPr id="4" name="Slide Number Placeholder 3"/>
          <p:cNvSpPr>
            <a:spLocks noGrp="1"/>
          </p:cNvSpPr>
          <p:nvPr>
            <p:ph type="sldNum" sz="quarter" idx="5"/>
          </p:nvPr>
        </p:nvSpPr>
        <p:spPr/>
        <p:txBody>
          <a:bodyPr/>
          <a:lstStyle/>
          <a:p>
            <a:fld id="{75DCA33F-F749-4994-875B-001709668549}" type="slidenum">
              <a:rPr lang="en-GB" smtClean="0"/>
              <a:pPr/>
              <a:t>4</a:t>
            </a:fld>
            <a:endParaRPr lang="en-GB" dirty="0"/>
          </a:p>
        </p:txBody>
      </p:sp>
    </p:spTree>
    <p:extLst>
      <p:ext uri="{BB962C8B-B14F-4D97-AF65-F5344CB8AC3E}">
        <p14:creationId xmlns:p14="http://schemas.microsoft.com/office/powerpoint/2010/main" val="117354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b="1" dirty="0"/>
              <a:t>The Project Aim:</a:t>
            </a:r>
          </a:p>
          <a:p>
            <a:r>
              <a:rPr lang="en-GB" b="0" dirty="0"/>
              <a:t>The aim of the project was to use a Perlin noise algorithm to procedurally generate a 3D terrain mesh. The user would be able to change different variables and parameters to procedurally generate different 3D meshes. Furthermore, I wanted to implement an endless terrain system; allowing the user to move a viewer to generate an infinitely large 3D world.</a:t>
            </a:r>
          </a:p>
          <a:p>
            <a:endParaRPr lang="en-GB" b="1" dirty="0"/>
          </a:p>
          <a:p>
            <a:r>
              <a:rPr lang="en-GB" b="1" dirty="0"/>
              <a:t>A whole new development area:</a:t>
            </a:r>
          </a:p>
          <a:p>
            <a:r>
              <a:rPr lang="en-GB" dirty="0"/>
              <a:t>At the point I started the project, terrain generation was very much a grey area for me. I had very little experience beyond using the built-in terrain tools in Unreal Engine, and even then my experiences with those tools were limited. For procedural terrain generation, I had absolutely no idea. However, once I did some preliminary research and gathered the opinions of my supervisor and other lecturers, I knew this was the perfect topic to pursue; it was interesting, challenging and full of potential.</a:t>
            </a:r>
          </a:p>
          <a:p>
            <a:r>
              <a:rPr lang="en-GB" dirty="0"/>
              <a:t>	For my final project, I wanted to develop 2D and 3D terrain that was generated procedurally from Perlin Noise; as further goals I wanted to make the terrain generate infinitely as the viewer moves around. My report would describe the development process, including my research and observations.</a:t>
            </a:r>
          </a:p>
          <a:p>
            <a:endParaRPr lang="en-GB" dirty="0"/>
          </a:p>
          <a:p>
            <a:endParaRPr lang="en-GB" dirty="0"/>
          </a:p>
          <a:p>
            <a:r>
              <a:rPr lang="en-GB" b="1" dirty="0"/>
              <a:t>A whole new engine:</a:t>
            </a:r>
          </a:p>
          <a:p>
            <a:r>
              <a:rPr lang="en-GB" b="0" dirty="0"/>
              <a:t>The engine I decided to use to develop my final product is Unity, a leading engine in the games industry; but one that was new to me as I had primarily used Unreal throughout my years at university. The engine uses the C# programming language, a language I had not personally used as Unreal uses the C++ language. Both these factors would provide an interesting additional challenge to the project.</a:t>
            </a:r>
          </a:p>
          <a:p>
            <a:endParaRPr lang="en-GB" dirty="0"/>
          </a:p>
        </p:txBody>
      </p:sp>
      <p:sp>
        <p:nvSpPr>
          <p:cNvPr id="4" name="Slide Number Placeholder 3"/>
          <p:cNvSpPr>
            <a:spLocks noGrp="1"/>
          </p:cNvSpPr>
          <p:nvPr>
            <p:ph type="sldNum" sz="quarter" idx="5"/>
          </p:nvPr>
        </p:nvSpPr>
        <p:spPr/>
        <p:txBody>
          <a:bodyPr/>
          <a:lstStyle/>
          <a:p>
            <a:fld id="{75DCA33F-F749-4994-875B-001709668549}" type="slidenum">
              <a:rPr lang="en-GB" smtClean="0"/>
              <a:pPr/>
              <a:t>5</a:t>
            </a:fld>
            <a:endParaRPr lang="en-GB" dirty="0"/>
          </a:p>
        </p:txBody>
      </p:sp>
    </p:spTree>
    <p:extLst>
      <p:ext uri="{BB962C8B-B14F-4D97-AF65-F5344CB8AC3E}">
        <p14:creationId xmlns:p14="http://schemas.microsoft.com/office/powerpoint/2010/main" val="111959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Project Objectives:</a:t>
            </a:r>
          </a:p>
          <a:p>
            <a:r>
              <a:rPr lang="en-GB" b="0" dirty="0"/>
              <a:t>To better understand how to achieve the project aim, I used my research to break the problem down into a number of objectives. I would know that the aim had been achieved once each and every objective had been completed.</a:t>
            </a:r>
          </a:p>
          <a:p>
            <a:endParaRPr lang="en-GB" b="0" dirty="0"/>
          </a:p>
          <a:p>
            <a:r>
              <a:rPr lang="en-GB" b="1" dirty="0"/>
              <a:t>Perlin Noise Map and Colour Map:</a:t>
            </a:r>
          </a:p>
          <a:p>
            <a:r>
              <a:rPr lang="en-GB" b="0" dirty="0"/>
              <a:t>First, I would have to use a Perlin noise algorithm to generate a noise map; the project would also have to be able to render the noise map as a 2D texture to the screen. Once this was complete, more complex parameters would be implemented (e.g. octaves, persistence, lacunarity, offset, seed, etc.) that the user could control in order to control and generate new noise maps.</a:t>
            </a:r>
          </a:p>
          <a:p>
            <a:r>
              <a:rPr lang="en-GB" b="0" dirty="0"/>
              <a:t>	Using the generated noise map, a height map would be generated so that a colour map could be generated and rendered to the screen as a 2D texture. The colour map is used as a 2D representation of terrain. Additionally, the user would be able to assign colours to different height ranges; this is the regions system.</a:t>
            </a:r>
          </a:p>
        </p:txBody>
      </p:sp>
      <p:sp>
        <p:nvSpPr>
          <p:cNvPr id="4" name="Slide Number Placeholder 3"/>
          <p:cNvSpPr>
            <a:spLocks noGrp="1"/>
          </p:cNvSpPr>
          <p:nvPr>
            <p:ph type="sldNum" sz="quarter" idx="5"/>
          </p:nvPr>
        </p:nvSpPr>
        <p:spPr/>
        <p:txBody>
          <a:bodyPr/>
          <a:lstStyle/>
          <a:p>
            <a:fld id="{75DCA33F-F749-4994-875B-001709668549}" type="slidenum">
              <a:rPr lang="en-GB" smtClean="0"/>
              <a:pPr/>
              <a:t>6</a:t>
            </a:fld>
            <a:endParaRPr lang="en-GB" dirty="0"/>
          </a:p>
        </p:txBody>
      </p:sp>
    </p:spTree>
    <p:extLst>
      <p:ext uri="{BB962C8B-B14F-4D97-AF65-F5344CB8AC3E}">
        <p14:creationId xmlns:p14="http://schemas.microsoft.com/office/powerpoint/2010/main" val="300029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3D Terrain Mesh:</a:t>
            </a:r>
            <a:endParaRPr lang="en-GB" b="0" dirty="0"/>
          </a:p>
          <a:p>
            <a:r>
              <a:rPr lang="en-GB" b="0" dirty="0"/>
              <a:t>Using the noise map and height map as the foundation, the project would be able to generate a 3D terrain mesh to resemble a landscape. A height curve would also be implemented to allow the user to control how much different height ranges are affected by the height multiplier (the multiplier used to scale the mesh).</a:t>
            </a:r>
          </a:p>
          <a:p>
            <a:r>
              <a:rPr lang="en-GB" b="0" dirty="0"/>
              <a:t>	Additionally, a LOD system would be implemented to allow the user to control how detailed the mesh is; a less detailed mesh would render with less vertices and triangles, whilst a more detailed mesh would render with more vertices and triangles. This LOD system would be used within the infinite terrain system to improve system performance. The mesh would also be textured based on the colours/regions set by the user on the colour map.</a:t>
            </a:r>
          </a:p>
          <a:p>
            <a:r>
              <a:rPr lang="en-GB" b="0" dirty="0"/>
              <a:t>	An extra feature, not part of my original design was also implemented, this allows the user to use a falloff map to surround terrain entirely with water; creating an island.</a:t>
            </a:r>
            <a:endParaRPr lang="en-GB" b="1" dirty="0"/>
          </a:p>
        </p:txBody>
      </p:sp>
      <p:sp>
        <p:nvSpPr>
          <p:cNvPr id="4" name="Slide Number Placeholder 3"/>
          <p:cNvSpPr>
            <a:spLocks noGrp="1"/>
          </p:cNvSpPr>
          <p:nvPr>
            <p:ph type="sldNum" sz="quarter" idx="5"/>
          </p:nvPr>
        </p:nvSpPr>
        <p:spPr/>
        <p:txBody>
          <a:bodyPr/>
          <a:lstStyle/>
          <a:p>
            <a:fld id="{75DCA33F-F749-4994-875B-001709668549}" type="slidenum">
              <a:rPr lang="en-GB" smtClean="0"/>
              <a:pPr/>
              <a:t>7</a:t>
            </a:fld>
            <a:endParaRPr lang="en-GB" dirty="0"/>
          </a:p>
        </p:txBody>
      </p:sp>
    </p:spTree>
    <p:extLst>
      <p:ext uri="{BB962C8B-B14F-4D97-AF65-F5344CB8AC3E}">
        <p14:creationId xmlns:p14="http://schemas.microsoft.com/office/powerpoint/2010/main" val="86033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b="1" dirty="0"/>
              <a:t>Infinite Terrain System:</a:t>
            </a:r>
          </a:p>
          <a:p>
            <a:r>
              <a:rPr lang="en-GB" b="0" dirty="0"/>
              <a:t>Now that a 3D terrain mesh can be rendered, the next step would be to implement the infinite terrain system; allowing the user to move a viewer object that could explore an infinitely large terrain.</a:t>
            </a:r>
          </a:p>
          <a:p>
            <a:endParaRPr lang="en-GB" b="0" dirty="0"/>
          </a:p>
          <a:p>
            <a:r>
              <a:rPr lang="en-GB" b="1" dirty="0"/>
              <a:t>Terrain Chunks and Viewer:</a:t>
            </a:r>
          </a:p>
          <a:p>
            <a:r>
              <a:rPr lang="en-GB" b="0" dirty="0"/>
              <a:t>The main technique that would be used to implement an endless terrain system would be chunks. This technique uses a viewer (or a player character) and generates chunks of terrain that are within visible distance of the viewer. As the viewer moves, chunks that are now in visible range will be rendered and chunks that are now outside the visible range would no longer be rendered. Using this technique means that the viewer/player can move throughout the world and generate an infinite amount of terrain. This chunks technique is the same technique that Minecraft uses.</a:t>
            </a:r>
          </a:p>
          <a:p>
            <a:endParaRPr lang="en-GB" b="0" dirty="0"/>
          </a:p>
          <a:p>
            <a:r>
              <a:rPr lang="en-GB" b="1" dirty="0"/>
              <a:t>Threading and LOD:</a:t>
            </a:r>
          </a:p>
          <a:p>
            <a:r>
              <a:rPr lang="en-GB" b="0" dirty="0"/>
              <a:t>Threading and LOD are two different techniques that are used to improve a systems performance when rendering terrain. The LOD system would be integrated into the infinite terrain system so that terrain chunks that are furthest from the viewer/player are rendered with less vertices and triangles, whilst chunks closer to the viewer are rendered with more vertices and triangles. This way, the performance of the system is improved significantly with a minimal impact on the players immersion.</a:t>
            </a:r>
          </a:p>
          <a:p>
            <a:endParaRPr lang="en-GB" b="0" dirty="0"/>
          </a:p>
          <a:p>
            <a:r>
              <a:rPr lang="en-GB" b="1" dirty="0"/>
              <a:t>Seams:</a:t>
            </a:r>
          </a:p>
          <a:p>
            <a:r>
              <a:rPr lang="en-GB" b="0" dirty="0"/>
              <a:t>Now that an infinite number of chunks could be rendered, the seams between the chunks would have to be fixed. Chunks that are rendered would have to have their offsets aligned and their outmost vertices joined so that the illusion of a single continuous mesh is created.</a:t>
            </a:r>
          </a:p>
        </p:txBody>
      </p:sp>
      <p:sp>
        <p:nvSpPr>
          <p:cNvPr id="4" name="Slide Number Placeholder 3"/>
          <p:cNvSpPr>
            <a:spLocks noGrp="1"/>
          </p:cNvSpPr>
          <p:nvPr>
            <p:ph type="sldNum" sz="quarter" idx="5"/>
          </p:nvPr>
        </p:nvSpPr>
        <p:spPr/>
        <p:txBody>
          <a:bodyPr/>
          <a:lstStyle/>
          <a:p>
            <a:fld id="{75DCA33F-F749-4994-875B-001709668549}" type="slidenum">
              <a:rPr lang="en-GB" smtClean="0"/>
              <a:pPr/>
              <a:t>8</a:t>
            </a:fld>
            <a:endParaRPr lang="en-GB" dirty="0"/>
          </a:p>
        </p:txBody>
      </p:sp>
    </p:spTree>
    <p:extLst>
      <p:ext uri="{BB962C8B-B14F-4D97-AF65-F5344CB8AC3E}">
        <p14:creationId xmlns:p14="http://schemas.microsoft.com/office/powerpoint/2010/main" val="177949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Unity and C#:</a:t>
            </a:r>
          </a:p>
          <a:p>
            <a:r>
              <a:rPr lang="en-GB" b="0" dirty="0"/>
              <a:t>Finally, the project had to be developed entirely using Unity and C#. I had never used this engine and language before when I started the project; this meant that I would have to take time to learn the Unity development environment as well as become comfortable with C# syntax. This was an important objective for me to complete however, Unity and C# are tools used massively in the games industry and being comfortable with their use was crucial.</a:t>
            </a:r>
          </a:p>
        </p:txBody>
      </p:sp>
      <p:sp>
        <p:nvSpPr>
          <p:cNvPr id="4" name="Slide Number Placeholder 3"/>
          <p:cNvSpPr>
            <a:spLocks noGrp="1"/>
          </p:cNvSpPr>
          <p:nvPr>
            <p:ph type="sldNum" sz="quarter" idx="5"/>
          </p:nvPr>
        </p:nvSpPr>
        <p:spPr/>
        <p:txBody>
          <a:bodyPr/>
          <a:lstStyle/>
          <a:p>
            <a:fld id="{75DCA33F-F749-4994-875B-001709668549}" type="slidenum">
              <a:rPr lang="en-GB" smtClean="0"/>
              <a:pPr/>
              <a:t>9</a:t>
            </a:fld>
            <a:endParaRPr lang="en-GB" dirty="0"/>
          </a:p>
        </p:txBody>
      </p:sp>
    </p:spTree>
    <p:extLst>
      <p:ext uri="{BB962C8B-B14F-4D97-AF65-F5344CB8AC3E}">
        <p14:creationId xmlns:p14="http://schemas.microsoft.com/office/powerpoint/2010/main" val="143778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project was an astounding success, my final software product was ambitious and fulfils all my requirements and I have a well structured report to boot. All of my initial objectives were completed and this meant that the project aim had been achieved. My breaking down my project aim into objectives, and assigning tasks with deadlines to complete those objectives, I was able to complete my project with time to spare.</a:t>
            </a:r>
          </a:p>
        </p:txBody>
      </p:sp>
      <p:sp>
        <p:nvSpPr>
          <p:cNvPr id="4" name="Slide Number Placeholder 3"/>
          <p:cNvSpPr>
            <a:spLocks noGrp="1"/>
          </p:cNvSpPr>
          <p:nvPr>
            <p:ph type="sldNum" sz="quarter" idx="5"/>
          </p:nvPr>
        </p:nvSpPr>
        <p:spPr/>
        <p:txBody>
          <a:bodyPr/>
          <a:lstStyle/>
          <a:p>
            <a:fld id="{75DCA33F-F749-4994-875B-001709668549}" type="slidenum">
              <a:rPr lang="en-GB" smtClean="0"/>
              <a:pPr/>
              <a:t>10</a:t>
            </a:fld>
            <a:endParaRPr lang="en-GB" dirty="0"/>
          </a:p>
        </p:txBody>
      </p:sp>
    </p:spTree>
    <p:extLst>
      <p:ext uri="{BB962C8B-B14F-4D97-AF65-F5344CB8AC3E}">
        <p14:creationId xmlns:p14="http://schemas.microsoft.com/office/powerpoint/2010/main" val="2983241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31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lvl1pPr>
              <a:defRPr>
                <a:solidFill>
                  <a:srgbClr val="001A52"/>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001A5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0885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7409"/>
            <a:ext cx="10972800" cy="885210"/>
          </a:xfrm>
        </p:spPr>
        <p:txBody>
          <a:bodyPr/>
          <a:lstStyle>
            <a:lvl1pPr algn="l">
              <a:defRPr sz="2700" b="1">
                <a:solidFill>
                  <a:srgbClr val="001A52"/>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498862"/>
            <a:ext cx="10972800" cy="4675695"/>
          </a:xfrm>
        </p:spPr>
        <p:txBody>
          <a:bodyPr/>
          <a:lstStyle>
            <a:lvl1pPr>
              <a:defRPr>
                <a:solidFill>
                  <a:schemeClr val="tx1"/>
                </a:solidFill>
                <a:latin typeface="Arial"/>
                <a:cs typeface="Arial"/>
              </a:defRPr>
            </a:lvl1pPr>
            <a:lvl2pPr>
              <a:defRPr>
                <a:solidFill>
                  <a:schemeClr val="tx1"/>
                </a:solidFill>
                <a:latin typeface="Arial"/>
                <a:cs typeface="Arial"/>
              </a:defRPr>
            </a:lvl2pPr>
            <a:lvl3pPr>
              <a:defRPr>
                <a:solidFill>
                  <a:schemeClr val="tx1"/>
                </a:solidFill>
                <a:latin typeface="Arial"/>
                <a:cs typeface="Arial"/>
              </a:defRPr>
            </a:lvl3pPr>
            <a:lvl4pPr>
              <a:defRPr>
                <a:solidFill>
                  <a:schemeClr val="tx1"/>
                </a:solidFill>
                <a:latin typeface="Arial"/>
                <a:cs typeface="Arial"/>
              </a:defRPr>
            </a:lvl4pPr>
            <a:lvl5pPr>
              <a:defRPr>
                <a:solidFill>
                  <a:schemeClr val="tx1"/>
                </a:solidFill>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972800" y="6333346"/>
            <a:ext cx="609600" cy="365125"/>
          </a:xfrm>
          <a:prstGeom prst="rect">
            <a:avLst/>
          </a:prstGeom>
        </p:spPr>
        <p:txBody>
          <a:bodyPr/>
          <a:lstStyle>
            <a:lvl1pPr algn="r">
              <a:defRPr b="1">
                <a:solidFill>
                  <a:srgbClr val="001A52"/>
                </a:solidFill>
                <a:latin typeface="Arial" panose="020B0604020202020204" pitchFamily="34" charset="0"/>
              </a:defRPr>
            </a:lvl1pPr>
          </a:lstStyle>
          <a:p>
            <a:fld id="{09336687-9A09-4906-8565-E45CF3DE5173}" type="slidenum">
              <a:rPr lang="en-US" altLang="en-US" smtClean="0"/>
              <a:pPr/>
              <a:t>‹#›</a:t>
            </a:fld>
            <a:endParaRPr lang="en-US" altLang="en-US"/>
          </a:p>
        </p:txBody>
      </p:sp>
    </p:spTree>
    <p:extLst>
      <p:ext uri="{BB962C8B-B14F-4D97-AF65-F5344CB8AC3E}">
        <p14:creationId xmlns:p14="http://schemas.microsoft.com/office/powerpoint/2010/main" val="604280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plash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76" y="2360666"/>
            <a:ext cx="11233248" cy="990600"/>
          </a:xfrm>
        </p:spPr>
        <p:txBody>
          <a:bodyPr/>
          <a:lstStyle>
            <a:lvl1pPr algn="ctr">
              <a:defRPr sz="4800" b="0" baseline="0">
                <a:solidFill>
                  <a:schemeClr val="bg1"/>
                </a:solidFill>
                <a:latin typeface="Arial" panose="020B0604020202020204" pitchFamily="34" charset="0"/>
                <a:cs typeface="Arial" panose="020B0604020202020204" pitchFamily="34" charset="0"/>
              </a:defRPr>
            </a:lvl1pPr>
          </a:lstStyle>
          <a:p>
            <a:r>
              <a:rPr lang="en-GB" dirty="0"/>
              <a:t>  Post Mortem</a:t>
            </a:r>
          </a:p>
        </p:txBody>
      </p:sp>
    </p:spTree>
    <p:extLst>
      <p:ext uri="{BB962C8B-B14F-4D97-AF65-F5344CB8AC3E}">
        <p14:creationId xmlns:p14="http://schemas.microsoft.com/office/powerpoint/2010/main" val="768598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ain Slides">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rtlCol="0"/>
          <a:lstStyle>
            <a:lvl1pPr marL="0" indent="0">
              <a:buNone/>
              <a:defRPr sz="2800">
                <a:latin typeface="+mj-lt"/>
              </a:defRPr>
            </a:lvl1pPr>
            <a:lvl2pPr>
              <a:defRPr sz="2400"/>
            </a:lvl2pPr>
            <a:lvl3pPr>
              <a:defRPr sz="20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981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01600" y="914400"/>
            <a:ext cx="11988800" cy="5410200"/>
          </a:xfrm>
        </p:spPr>
        <p:txBody>
          <a:bodyPr rtlCol="0"/>
          <a:lstStyle>
            <a:lvl1pPr marL="0" indent="0">
              <a:buNone/>
              <a:defRPr sz="2800">
                <a:latin typeface="+mj-lt"/>
              </a:defRPr>
            </a:lvl1pPr>
            <a:lvl2pPr>
              <a:defRPr sz="2400"/>
            </a:lvl2pPr>
            <a:lvl3pPr>
              <a:defRPr sz="20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699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Inf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01600" y="914400"/>
            <a:ext cx="11988800" cy="5410200"/>
          </a:xfrm>
        </p:spPr>
        <p:txBody>
          <a:bodyPr rtlCol="0"/>
          <a:lstStyle>
            <a:lvl1pPr marL="0" indent="0">
              <a:buNone/>
              <a:defRPr sz="2800">
                <a:latin typeface="+mj-lt"/>
              </a:defRPr>
            </a:lvl1pPr>
            <a:lvl2pPr>
              <a:defRPr sz="2400"/>
            </a:lvl2pPr>
            <a:lvl3pPr>
              <a:defRPr sz="20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7529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5830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0" y="1600205"/>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Slide Number Placeholder 5"/>
          <p:cNvSpPr>
            <a:spLocks noGrp="1"/>
          </p:cNvSpPr>
          <p:nvPr>
            <p:ph type="sldNum" sz="quarter" idx="4"/>
          </p:nvPr>
        </p:nvSpPr>
        <p:spPr>
          <a:xfrm>
            <a:off x="10972800" y="6333346"/>
            <a:ext cx="609600" cy="365125"/>
          </a:xfrm>
          <a:prstGeom prst="rect">
            <a:avLst/>
          </a:prstGeom>
        </p:spPr>
        <p:txBody>
          <a:bodyPr/>
          <a:lstStyle>
            <a:lvl1pPr algn="r">
              <a:defRPr b="1">
                <a:solidFill>
                  <a:srgbClr val="001A52"/>
                </a:solidFill>
                <a:latin typeface="Arial" panose="020B0604020202020204" pitchFamily="34" charset="0"/>
              </a:defRPr>
            </a:lvl1pPr>
          </a:lstStyle>
          <a:p>
            <a:fld id="{09336687-9A09-4906-8565-E45CF3DE5173}" type="slidenum">
              <a:rPr lang="en-US" altLang="en-US" smtClean="0"/>
              <a:pPr/>
              <a:t>‹#›</a:t>
            </a:fld>
            <a:endParaRPr lang="en-US" altLang="en-US"/>
          </a:p>
        </p:txBody>
      </p:sp>
    </p:spTree>
    <p:extLst>
      <p:ext uri="{BB962C8B-B14F-4D97-AF65-F5344CB8AC3E}">
        <p14:creationId xmlns:p14="http://schemas.microsoft.com/office/powerpoint/2010/main" val="12683210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xStyles>
    <p:titleStyle>
      <a:lvl1pPr algn="ctr" defTabSz="342900" rtl="0" eaLnBrk="1" fontAlgn="base" hangingPunct="1">
        <a:spcBef>
          <a:spcPct val="0"/>
        </a:spcBef>
        <a:spcAft>
          <a:spcPct val="0"/>
        </a:spcAft>
        <a:defRPr sz="3300" kern="1200">
          <a:solidFill>
            <a:schemeClr val="tx1"/>
          </a:solidFill>
          <a:latin typeface="+mj-lt"/>
          <a:ea typeface="MS PGothic" panose="020B0600070205080204" pitchFamily="34" charset="-128"/>
          <a:cs typeface="ＭＳ Ｐゴシック" charset="0"/>
        </a:defRPr>
      </a:lvl1pPr>
      <a:lvl2pPr algn="ctr" defTabSz="342900" rtl="0" eaLnBrk="1" fontAlgn="base" hangingPunct="1">
        <a:spcBef>
          <a:spcPct val="0"/>
        </a:spcBef>
        <a:spcAft>
          <a:spcPct val="0"/>
        </a:spcAft>
        <a:defRPr sz="3300">
          <a:solidFill>
            <a:schemeClr val="tx1"/>
          </a:solidFill>
          <a:latin typeface="Calibri" charset="0"/>
          <a:ea typeface="MS PGothic" panose="020B0600070205080204" pitchFamily="34" charset="-128"/>
          <a:cs typeface="ＭＳ Ｐゴシック" charset="0"/>
        </a:defRPr>
      </a:lvl2pPr>
      <a:lvl3pPr algn="ctr" defTabSz="342900" rtl="0" eaLnBrk="1" fontAlgn="base" hangingPunct="1">
        <a:spcBef>
          <a:spcPct val="0"/>
        </a:spcBef>
        <a:spcAft>
          <a:spcPct val="0"/>
        </a:spcAft>
        <a:defRPr sz="3300">
          <a:solidFill>
            <a:schemeClr val="tx1"/>
          </a:solidFill>
          <a:latin typeface="Calibri" charset="0"/>
          <a:ea typeface="MS PGothic" panose="020B0600070205080204" pitchFamily="34" charset="-128"/>
          <a:cs typeface="ＭＳ Ｐゴシック" charset="0"/>
        </a:defRPr>
      </a:lvl3pPr>
      <a:lvl4pPr algn="ctr" defTabSz="342900" rtl="0" eaLnBrk="1" fontAlgn="base" hangingPunct="1">
        <a:spcBef>
          <a:spcPct val="0"/>
        </a:spcBef>
        <a:spcAft>
          <a:spcPct val="0"/>
        </a:spcAft>
        <a:defRPr sz="3300">
          <a:solidFill>
            <a:schemeClr val="tx1"/>
          </a:solidFill>
          <a:latin typeface="Calibri" charset="0"/>
          <a:ea typeface="MS PGothic" panose="020B0600070205080204" pitchFamily="34" charset="-128"/>
          <a:cs typeface="ＭＳ Ｐゴシック" charset="0"/>
        </a:defRPr>
      </a:lvl4pPr>
      <a:lvl5pPr algn="ctr" defTabSz="342900" rtl="0" eaLnBrk="1" fontAlgn="base" hangingPunct="1">
        <a:spcBef>
          <a:spcPct val="0"/>
        </a:spcBef>
        <a:spcAft>
          <a:spcPct val="0"/>
        </a:spcAft>
        <a:defRPr sz="3300">
          <a:solidFill>
            <a:schemeClr val="tx1"/>
          </a:solidFill>
          <a:latin typeface="Calibri" charset="0"/>
          <a:ea typeface="MS PGothic" panose="020B0600070205080204" pitchFamily="34" charset="-128"/>
          <a:cs typeface="ＭＳ Ｐゴシック" charset="0"/>
        </a:defRPr>
      </a:lvl5pPr>
      <a:lvl6pPr marL="342900" algn="ctr" defTabSz="342900" rtl="0" eaLnBrk="1" fontAlgn="base" hangingPunct="1">
        <a:spcBef>
          <a:spcPct val="0"/>
        </a:spcBef>
        <a:spcAft>
          <a:spcPct val="0"/>
        </a:spcAft>
        <a:defRPr sz="3300">
          <a:solidFill>
            <a:schemeClr val="tx1"/>
          </a:solidFill>
          <a:latin typeface="Calibri" charset="0"/>
          <a:ea typeface="ＭＳ Ｐゴシック" charset="0"/>
        </a:defRPr>
      </a:lvl6pPr>
      <a:lvl7pPr marL="685800" algn="ctr" defTabSz="342900" rtl="0" eaLnBrk="1" fontAlgn="base" hangingPunct="1">
        <a:spcBef>
          <a:spcPct val="0"/>
        </a:spcBef>
        <a:spcAft>
          <a:spcPct val="0"/>
        </a:spcAft>
        <a:defRPr sz="3300">
          <a:solidFill>
            <a:schemeClr val="tx1"/>
          </a:solidFill>
          <a:latin typeface="Calibri" charset="0"/>
          <a:ea typeface="ＭＳ Ｐゴシック" charset="0"/>
        </a:defRPr>
      </a:lvl7pPr>
      <a:lvl8pPr marL="1028700" algn="ctr" defTabSz="342900" rtl="0" eaLnBrk="1" fontAlgn="base" hangingPunct="1">
        <a:spcBef>
          <a:spcPct val="0"/>
        </a:spcBef>
        <a:spcAft>
          <a:spcPct val="0"/>
        </a:spcAft>
        <a:defRPr sz="3300">
          <a:solidFill>
            <a:schemeClr val="tx1"/>
          </a:solidFill>
          <a:latin typeface="Calibri" charset="0"/>
          <a:ea typeface="ＭＳ Ｐゴシック" charset="0"/>
        </a:defRPr>
      </a:lvl8pPr>
      <a:lvl9pPr marL="1371600" algn="ctr" defTabSz="342900" rtl="0" eaLnBrk="1" fontAlgn="base" hangingPunct="1">
        <a:spcBef>
          <a:spcPct val="0"/>
        </a:spcBef>
        <a:spcAft>
          <a:spcPct val="0"/>
        </a:spcAft>
        <a:defRPr sz="3300">
          <a:solidFill>
            <a:schemeClr val="tx1"/>
          </a:solidFill>
          <a:latin typeface="Calibri" charset="0"/>
          <a:ea typeface="ＭＳ Ｐゴシック" charset="0"/>
        </a:defRPr>
      </a:lvl9pPr>
    </p:titleStyle>
    <p:bodyStyle>
      <a:lvl1pPr marL="257175" indent="-257175" algn="l" defTabSz="3429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557213" indent="-214313" algn="l" defTabSz="342900"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anose="020B0600070205080204" pitchFamily="34" charset="-128"/>
          <a:cs typeface="+mn-cs"/>
        </a:defRPr>
      </a:lvl2pPr>
      <a:lvl3pPr marL="857250" indent="-171450" algn="l" defTabSz="342900"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anose="020B0600070205080204" pitchFamily="34" charset="-128"/>
          <a:cs typeface="+mn-cs"/>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anose="020B0600070205080204" pitchFamily="34" charset="-128"/>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5122" name="Rectangle 1025"/>
          <p:cNvSpPr>
            <a:spLocks noGrp="1" noChangeArrowheads="1"/>
          </p:cNvSpPr>
          <p:nvPr>
            <p:ph type="title"/>
          </p:nvPr>
        </p:nvSpPr>
        <p:spPr bwMode="auto">
          <a:xfrm>
            <a:off x="101600" y="457200"/>
            <a:ext cx="1097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5123" name="Rectangle 1026"/>
          <p:cNvSpPr>
            <a:spLocks noGrp="1" noChangeArrowheads="1"/>
          </p:cNvSpPr>
          <p:nvPr>
            <p:ph type="body" idx="1"/>
          </p:nvPr>
        </p:nvSpPr>
        <p:spPr bwMode="auto">
          <a:xfrm>
            <a:off x="101600" y="914400"/>
            <a:ext cx="11988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3678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21" r:id="rId5"/>
  </p:sldLayoutIdLst>
  <p:hf hdr="0" ftr="0" dt="0"/>
  <p:txStyles>
    <p:title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p:titleStyle>
    <p:bodyStyle>
      <a:lvl1pPr marL="342900" indent="-342900" algn="l" defTabSz="-13873163"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defTabSz="-13873163" rtl="0" eaLnBrk="1" fontAlgn="base" hangingPunct="1">
        <a:spcBef>
          <a:spcPct val="20000"/>
        </a:spcBef>
        <a:spcAft>
          <a:spcPct val="0"/>
        </a:spcAft>
        <a:buChar char="–"/>
        <a:defRPr sz="2800">
          <a:solidFill>
            <a:schemeClr val="tx1"/>
          </a:solidFill>
          <a:latin typeface="+mn-lt"/>
        </a:defRPr>
      </a:lvl2pPr>
      <a:lvl3pPr marL="1143000" indent="-228600" algn="l" defTabSz="-13873163" rtl="0" eaLnBrk="1" fontAlgn="base" hangingPunct="1">
        <a:spcBef>
          <a:spcPct val="20000"/>
        </a:spcBef>
        <a:spcAft>
          <a:spcPct val="0"/>
        </a:spcAft>
        <a:buChar char="•"/>
        <a:defRPr sz="2400">
          <a:solidFill>
            <a:schemeClr val="tx1"/>
          </a:solidFill>
          <a:latin typeface="+mn-lt"/>
        </a:defRPr>
      </a:lvl3pPr>
      <a:lvl4pPr marL="1600200" indent="-228600" algn="l" defTabSz="-13873163" rtl="0" eaLnBrk="1" fontAlgn="base" hangingPunct="1">
        <a:spcBef>
          <a:spcPct val="20000"/>
        </a:spcBef>
        <a:spcAft>
          <a:spcPct val="0"/>
        </a:spcAft>
        <a:buChar char="–"/>
        <a:defRPr sz="2000">
          <a:solidFill>
            <a:schemeClr val="tx1"/>
          </a:solidFill>
          <a:latin typeface="+mn-lt"/>
        </a:defRPr>
      </a:lvl4pPr>
      <a:lvl5pPr marL="2057400" indent="-228600" algn="l" defTabSz="-13873163" rtl="0" eaLnBrk="1" fontAlgn="base" hangingPunct="1">
        <a:spcBef>
          <a:spcPct val="20000"/>
        </a:spcBef>
        <a:spcAft>
          <a:spcPct val="0"/>
        </a:spcAft>
        <a:buChar char="»"/>
        <a:defRPr sz="2000">
          <a:solidFill>
            <a:schemeClr val="tx1"/>
          </a:solidFill>
          <a:latin typeface="+mn-lt"/>
        </a:defRPr>
      </a:lvl5pPr>
      <a:lvl6pPr marL="2514600" indent="-228600" algn="l" eaLnBrk="1" fontAlgn="base" hangingPunct="1">
        <a:spcBef>
          <a:spcPct val="20000"/>
        </a:spcBef>
        <a:spcAft>
          <a:spcPct val="0"/>
        </a:spcAft>
        <a:buChar char="»"/>
        <a:defRPr sz="2000">
          <a:solidFill>
            <a:schemeClr val="tx1">
              <a:alpha val="100000"/>
            </a:schemeClr>
          </a:solidFill>
          <a:latin typeface="+mn-lt"/>
        </a:defRPr>
      </a:lvl6pPr>
      <a:lvl7pPr marL="2971800" indent="-228600" algn="l" eaLnBrk="1" fontAlgn="base" hangingPunct="1">
        <a:spcBef>
          <a:spcPct val="20000"/>
        </a:spcBef>
        <a:spcAft>
          <a:spcPct val="0"/>
        </a:spcAft>
        <a:buChar char="»"/>
        <a:defRPr sz="2000">
          <a:solidFill>
            <a:schemeClr val="tx1">
              <a:alpha val="100000"/>
            </a:schemeClr>
          </a:solidFill>
          <a:latin typeface="+mn-lt"/>
        </a:defRPr>
      </a:lvl7pPr>
      <a:lvl8pPr marL="3429000" indent="-228600" algn="l" eaLnBrk="1" fontAlgn="base" hangingPunct="1">
        <a:spcBef>
          <a:spcPct val="20000"/>
        </a:spcBef>
        <a:spcAft>
          <a:spcPct val="0"/>
        </a:spcAft>
        <a:buChar char="»"/>
        <a:defRPr sz="2000">
          <a:solidFill>
            <a:schemeClr val="tx1">
              <a:alpha val="100000"/>
            </a:schemeClr>
          </a:solidFill>
          <a:latin typeface="+mn-lt"/>
        </a:defRPr>
      </a:lvl8pPr>
      <a:lvl9pPr marL="3886200" indent="-228600" algn="l" eaLnBrk="1" fontAlgn="base" hangingPunct="1">
        <a:spcBef>
          <a:spcPct val="20000"/>
        </a:spcBef>
        <a:spcAft>
          <a:spcPct val="0"/>
        </a:spcAft>
        <a:buChar char="»"/>
        <a:defRPr sz="2000">
          <a:solidFill>
            <a:schemeClr val="tx1">
              <a:alpha val="100000"/>
            </a:schemeClr>
          </a:solidFill>
          <a:latin typeface="+mn-l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kv"/><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07011" y="365760"/>
            <a:ext cx="10765410" cy="1207269"/>
          </a:xfrm>
        </p:spPr>
        <p:txBody>
          <a:bodyPr anchorCtr="0">
            <a:normAutofit/>
          </a:bodyPr>
          <a:lstStyle/>
          <a:p>
            <a:r>
              <a:rPr lang="en-GB" b="1" dirty="0">
                <a:solidFill>
                  <a:srgbClr val="FFFFFF"/>
                </a:solidFill>
              </a:rPr>
              <a:t>Infinite and Procedural Terrain Generation:</a:t>
            </a:r>
            <a:br>
              <a:rPr lang="en-GB" b="1" dirty="0">
                <a:solidFill>
                  <a:srgbClr val="FFFFFF"/>
                </a:solidFill>
              </a:rPr>
            </a:br>
            <a:r>
              <a:rPr lang="en-GB" sz="2800" b="1" dirty="0">
                <a:solidFill>
                  <a:srgbClr val="FFFFFF"/>
                </a:solidFill>
              </a:rPr>
              <a:t>A Post-Mortem</a:t>
            </a:r>
            <a:endParaRPr lang="en-GB" b="1" dirty="0">
              <a:solidFill>
                <a:srgbClr val="FFFFFF"/>
              </a:solidFill>
            </a:endParaRPr>
          </a:p>
        </p:txBody>
      </p:sp>
      <p:sp>
        <p:nvSpPr>
          <p:cNvPr id="3" name="Subtitle 2"/>
          <p:cNvSpPr>
            <a:spLocks noGrp="1"/>
          </p:cNvSpPr>
          <p:nvPr>
            <p:ph type="subTitle" idx="1"/>
          </p:nvPr>
        </p:nvSpPr>
        <p:spPr>
          <a:xfrm>
            <a:off x="1376313" y="1554480"/>
            <a:ext cx="9426806" cy="71912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68580" tIns="34290" rIns="68580" bIns="34290" numCol="1" anchorCtr="0" compatLnSpc="1">
            <a:prstTxWarp prst="textNoShape">
              <a:avLst/>
            </a:prstTxWarp>
            <a:normAutofit fontScale="70000" lnSpcReduction="20000"/>
          </a:bodyPr>
          <a:lstStyle/>
          <a:p>
            <a:pPr>
              <a:lnSpc>
                <a:spcPct val="90000"/>
              </a:lnSpc>
              <a:spcBef>
                <a:spcPct val="0"/>
              </a:spcBef>
              <a:spcAft>
                <a:spcPts val="600"/>
              </a:spcAft>
            </a:pPr>
            <a:r>
              <a:rPr lang="en-GB" sz="2000" dirty="0">
                <a:solidFill>
                  <a:srgbClr val="E7E6E6"/>
                </a:solidFill>
                <a:latin typeface="Arial"/>
                <a:cs typeface="Arial"/>
              </a:rPr>
              <a:t>Student Name: James Mullineux</a:t>
            </a:r>
          </a:p>
          <a:p>
            <a:pPr>
              <a:lnSpc>
                <a:spcPct val="90000"/>
              </a:lnSpc>
              <a:spcBef>
                <a:spcPct val="0"/>
              </a:spcBef>
              <a:spcAft>
                <a:spcPts val="600"/>
              </a:spcAft>
            </a:pPr>
            <a:r>
              <a:rPr lang="en-GB" sz="2000" dirty="0">
                <a:solidFill>
                  <a:srgbClr val="E7E6E6"/>
                </a:solidFill>
                <a:latin typeface="Arial"/>
                <a:cs typeface="Arial"/>
              </a:rPr>
              <a:t>Supervisor Name: Dr Sud Sudirman</a:t>
            </a:r>
          </a:p>
          <a:p>
            <a:pPr>
              <a:lnSpc>
                <a:spcPct val="90000"/>
              </a:lnSpc>
              <a:spcBef>
                <a:spcPct val="0"/>
              </a:spcBef>
              <a:spcAft>
                <a:spcPts val="600"/>
              </a:spcAft>
            </a:pPr>
            <a:r>
              <a:rPr lang="en-GB" sz="2000" dirty="0">
                <a:solidFill>
                  <a:srgbClr val="E7E6E6"/>
                </a:solidFill>
                <a:latin typeface="Arial"/>
                <a:cs typeface="Arial"/>
              </a:rPr>
              <a:t>Student ID: 794796</a:t>
            </a:r>
          </a:p>
        </p:txBody>
      </p:sp>
      <p:pic>
        <p:nvPicPr>
          <p:cNvPr id="1026" name="Picture 2">
            <a:extLst>
              <a:ext uri="{FF2B5EF4-FFF2-40B4-BE49-F238E27FC236}">
                <a16:creationId xmlns:a16="http://schemas.microsoft.com/office/drawing/2014/main" id="{367A4ED8-110E-4886-826D-D4DFFBB8A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16" y="2980944"/>
            <a:ext cx="4876800" cy="325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9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412E14-80F0-44E7-9C4B-DE1013A7B980}"/>
              </a:ext>
            </a:extLst>
          </p:cNvPr>
          <p:cNvPicPr>
            <a:picLocks noChangeAspect="1"/>
          </p:cNvPicPr>
          <p:nvPr/>
        </p:nvPicPr>
        <p:blipFill>
          <a:blip r:embed="rId3"/>
          <a:stretch>
            <a:fillRect/>
          </a:stretch>
        </p:blipFill>
        <p:spPr>
          <a:xfrm>
            <a:off x="3463295" y="1768534"/>
            <a:ext cx="5809334" cy="2270922"/>
          </a:xfrm>
          <a:prstGeom prst="rect">
            <a:avLst/>
          </a:prstGeom>
        </p:spPr>
      </p:pic>
      <p:sp>
        <p:nvSpPr>
          <p:cNvPr id="6" name="Title 1">
            <a:extLst>
              <a:ext uri="{FF2B5EF4-FFF2-40B4-BE49-F238E27FC236}">
                <a16:creationId xmlns:a16="http://schemas.microsoft.com/office/drawing/2014/main" id="{3C81E57A-9B4E-49AE-8C86-16F4666B17CE}"/>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Project Aim Achieved?</a:t>
            </a:r>
          </a:p>
        </p:txBody>
      </p:sp>
      <p:sp>
        <p:nvSpPr>
          <p:cNvPr id="3" name="Title 2">
            <a:extLst>
              <a:ext uri="{FF2B5EF4-FFF2-40B4-BE49-F238E27FC236}">
                <a16:creationId xmlns:a16="http://schemas.microsoft.com/office/drawing/2014/main" id="{42E9F1D5-FD87-40B9-A825-61E1F5D7E154}"/>
              </a:ext>
            </a:extLst>
          </p:cNvPr>
          <p:cNvSpPr>
            <a:spLocks noGrp="1"/>
          </p:cNvSpPr>
          <p:nvPr>
            <p:ph type="title"/>
          </p:nvPr>
        </p:nvSpPr>
        <p:spPr/>
        <p:txBody>
          <a:bodyPr/>
          <a:lstStyle/>
          <a:p>
            <a:r>
              <a:rPr lang="en-GB" dirty="0"/>
              <a:t>My Project Aim and Objectives</a:t>
            </a:r>
          </a:p>
        </p:txBody>
      </p:sp>
      <p:pic>
        <p:nvPicPr>
          <p:cNvPr id="7" name="Picture 6">
            <a:extLst>
              <a:ext uri="{FF2B5EF4-FFF2-40B4-BE49-F238E27FC236}">
                <a16:creationId xmlns:a16="http://schemas.microsoft.com/office/drawing/2014/main" id="{D6D07FDC-7469-4AC2-A3F5-E3A7023410B9}"/>
              </a:ext>
            </a:extLst>
          </p:cNvPr>
          <p:cNvPicPr>
            <a:picLocks noChangeAspect="1"/>
          </p:cNvPicPr>
          <p:nvPr/>
        </p:nvPicPr>
        <p:blipFill>
          <a:blip r:embed="rId4"/>
          <a:stretch>
            <a:fillRect/>
          </a:stretch>
        </p:blipFill>
        <p:spPr>
          <a:xfrm>
            <a:off x="316840" y="1878135"/>
            <a:ext cx="3146455" cy="3146455"/>
          </a:xfrm>
          <a:prstGeom prst="rect">
            <a:avLst/>
          </a:prstGeom>
        </p:spPr>
      </p:pic>
      <p:pic>
        <p:nvPicPr>
          <p:cNvPr id="8" name="Picture 7">
            <a:extLst>
              <a:ext uri="{FF2B5EF4-FFF2-40B4-BE49-F238E27FC236}">
                <a16:creationId xmlns:a16="http://schemas.microsoft.com/office/drawing/2014/main" id="{21F2A792-9A29-4594-B821-F547BA1E39A5}"/>
              </a:ext>
            </a:extLst>
          </p:cNvPr>
          <p:cNvPicPr>
            <a:picLocks noChangeAspect="1"/>
          </p:cNvPicPr>
          <p:nvPr/>
        </p:nvPicPr>
        <p:blipFill>
          <a:blip r:embed="rId5"/>
          <a:stretch>
            <a:fillRect/>
          </a:stretch>
        </p:blipFill>
        <p:spPr>
          <a:xfrm>
            <a:off x="1343472" y="3452485"/>
            <a:ext cx="2695922" cy="2695922"/>
          </a:xfrm>
          <a:prstGeom prst="rect">
            <a:avLst/>
          </a:prstGeom>
        </p:spPr>
      </p:pic>
      <p:pic>
        <p:nvPicPr>
          <p:cNvPr id="9" name="Picture 8">
            <a:extLst>
              <a:ext uri="{FF2B5EF4-FFF2-40B4-BE49-F238E27FC236}">
                <a16:creationId xmlns:a16="http://schemas.microsoft.com/office/drawing/2014/main" id="{D6638146-650F-4F03-8EE2-9E6536C00D27}"/>
              </a:ext>
            </a:extLst>
          </p:cNvPr>
          <p:cNvPicPr>
            <a:picLocks noChangeAspect="1"/>
          </p:cNvPicPr>
          <p:nvPr/>
        </p:nvPicPr>
        <p:blipFill>
          <a:blip r:embed="rId6"/>
          <a:stretch>
            <a:fillRect/>
          </a:stretch>
        </p:blipFill>
        <p:spPr>
          <a:xfrm>
            <a:off x="4039394" y="3693188"/>
            <a:ext cx="5233235" cy="2455219"/>
          </a:xfrm>
          <a:prstGeom prst="rect">
            <a:avLst/>
          </a:prstGeom>
        </p:spPr>
      </p:pic>
      <p:pic>
        <p:nvPicPr>
          <p:cNvPr id="4114" name="Picture 18" descr="Just say YES. - George vs Life">
            <a:extLst>
              <a:ext uri="{FF2B5EF4-FFF2-40B4-BE49-F238E27FC236}">
                <a16:creationId xmlns:a16="http://schemas.microsoft.com/office/drawing/2014/main" id="{31D1D3E7-FF18-42A9-A9B8-5F02EAE00A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43843" y="2204864"/>
            <a:ext cx="4320549" cy="314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05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A3D8-EDBB-41CB-B655-8B1A222412E6}"/>
              </a:ext>
            </a:extLst>
          </p:cNvPr>
          <p:cNvSpPr>
            <a:spLocks noGrp="1"/>
          </p:cNvSpPr>
          <p:nvPr>
            <p:ph type="title"/>
          </p:nvPr>
        </p:nvSpPr>
        <p:spPr/>
        <p:txBody>
          <a:bodyPr/>
          <a:lstStyle/>
          <a:p>
            <a:r>
              <a:rPr lang="en-GB" dirty="0"/>
              <a:t>Project Showcase</a:t>
            </a:r>
          </a:p>
        </p:txBody>
      </p:sp>
      <p:pic>
        <p:nvPicPr>
          <p:cNvPr id="4" name="Software Product Showcase">
            <a:hlinkClick r:id="" action="ppaction://media"/>
            <a:extLst>
              <a:ext uri="{FF2B5EF4-FFF2-40B4-BE49-F238E27FC236}">
                <a16:creationId xmlns:a16="http://schemas.microsoft.com/office/drawing/2014/main" id="{1FCCEF30-6A61-4913-9F16-649FC54B9E61}"/>
              </a:ext>
            </a:extLst>
          </p:cNvPr>
          <p:cNvPicPr>
            <a:picLocks noGrp="1" noChangeAspect="1"/>
          </p:cNvPicPr>
          <p:nvPr>
            <p:ph idx="1"/>
            <a:videoFile r:link="rId1"/>
            <p:extLst>
              <p:ext uri="{DAA4B4D4-6D71-4841-9C94-3DE7FCFB9230}">
                <p14:media xmlns:p14="http://schemas.microsoft.com/office/powerpoint/2010/main" r:embed="rId2">
                  <p14:trim st="2500"/>
                </p14:media>
              </p:ext>
            </p:extLst>
          </p:nvPr>
        </p:nvPicPr>
        <p:blipFill>
          <a:blip r:embed="rId5"/>
          <a:stretch>
            <a:fillRect/>
          </a:stretch>
        </p:blipFill>
        <p:spPr>
          <a:xfrm>
            <a:off x="1285875" y="914400"/>
            <a:ext cx="9618663" cy="5410200"/>
          </a:xfrm>
        </p:spPr>
      </p:pic>
    </p:spTree>
    <p:extLst>
      <p:ext uri="{BB962C8B-B14F-4D97-AF65-F5344CB8AC3E}">
        <p14:creationId xmlns:p14="http://schemas.microsoft.com/office/powerpoint/2010/main" val="225408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1E57A-9B4E-49AE-8C86-16F4666B17CE}"/>
              </a:ext>
            </a:extLst>
          </p:cNvPr>
          <p:cNvSpPr txBox="1">
            <a:spLocks/>
          </p:cNvSpPr>
          <p:nvPr/>
        </p:nvSpPr>
        <p:spPr bwMode="auto">
          <a:xfrm>
            <a:off x="609600" y="1021402"/>
            <a:ext cx="54864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Good…</a:t>
            </a:r>
          </a:p>
        </p:txBody>
      </p:sp>
      <p:sp>
        <p:nvSpPr>
          <p:cNvPr id="7" name="Content Placeholder 2">
            <a:extLst>
              <a:ext uri="{FF2B5EF4-FFF2-40B4-BE49-F238E27FC236}">
                <a16:creationId xmlns:a16="http://schemas.microsoft.com/office/drawing/2014/main" id="{36AE1626-6840-4411-A175-4EB4A5E43689}"/>
              </a:ext>
            </a:extLst>
          </p:cNvPr>
          <p:cNvSpPr>
            <a:spLocks noGrp="1"/>
          </p:cNvSpPr>
          <p:nvPr>
            <p:ph idx="1"/>
          </p:nvPr>
        </p:nvSpPr>
        <p:spPr>
          <a:xfrm>
            <a:off x="609600" y="1700808"/>
            <a:ext cx="5486400" cy="2880320"/>
          </a:xfrm>
        </p:spPr>
        <p:txBody>
          <a:bodyPr/>
          <a:lstStyle/>
          <a:p>
            <a:pPr marL="457200" indent="-457200">
              <a:spcBef>
                <a:spcPts val="600"/>
              </a:spcBef>
              <a:spcAft>
                <a:spcPts val="600"/>
              </a:spcAft>
              <a:buClr>
                <a:schemeClr val="accent3">
                  <a:lumMod val="50000"/>
                </a:schemeClr>
              </a:buClr>
              <a:buFont typeface="Arial" panose="020B0604020202020204" pitchFamily="34" charset="0"/>
              <a:buChar char="•"/>
            </a:pPr>
            <a:r>
              <a:rPr lang="en-GB" dirty="0"/>
              <a:t>Strong and plentiful research</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Quick learner (Unreal to Unity)</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Quick learner (C++ to C#)</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Timekeeping and Milestones</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Fast product progress</a:t>
            </a:r>
          </a:p>
          <a:p>
            <a:pPr marL="457200" indent="-457200">
              <a:spcBef>
                <a:spcPts val="600"/>
              </a:spcBef>
              <a:spcAft>
                <a:spcPts val="600"/>
              </a:spcAft>
              <a:buClr>
                <a:schemeClr val="accent3">
                  <a:lumMod val="50000"/>
                </a:schemeClr>
              </a:buClr>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42E9F1D5-FD87-40B9-A825-61E1F5D7E154}"/>
              </a:ext>
            </a:extLst>
          </p:cNvPr>
          <p:cNvSpPr>
            <a:spLocks noGrp="1"/>
          </p:cNvSpPr>
          <p:nvPr>
            <p:ph type="title"/>
          </p:nvPr>
        </p:nvSpPr>
        <p:spPr/>
        <p:txBody>
          <a:bodyPr/>
          <a:lstStyle/>
          <a:p>
            <a:r>
              <a:rPr lang="en-GB" dirty="0"/>
              <a:t>Project Reflection</a:t>
            </a:r>
          </a:p>
        </p:txBody>
      </p:sp>
      <p:pic>
        <p:nvPicPr>
          <p:cNvPr id="5122" name="Picture 2" descr="Click for a larger view | Angel warrior, Archangels, Alien races">
            <a:extLst>
              <a:ext uri="{FF2B5EF4-FFF2-40B4-BE49-F238E27FC236}">
                <a16:creationId xmlns:a16="http://schemas.microsoft.com/office/drawing/2014/main" id="{5D58AD30-F630-4F7E-A025-A13078BCF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638303"/>
            <a:ext cx="4577852" cy="40108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082C943-A332-43E6-85C6-8DE775E39AF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711025" y="1832750"/>
            <a:ext cx="3480975" cy="381642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D4DE01C-5FC7-44FC-969D-83E6781E2B52}"/>
              </a:ext>
            </a:extLst>
          </p:cNvPr>
          <p:cNvSpPr txBox="1">
            <a:spLocks/>
          </p:cNvSpPr>
          <p:nvPr/>
        </p:nvSpPr>
        <p:spPr bwMode="auto">
          <a:xfrm>
            <a:off x="609600" y="4558443"/>
            <a:ext cx="4982344"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Bad…</a:t>
            </a:r>
          </a:p>
        </p:txBody>
      </p:sp>
      <p:sp>
        <p:nvSpPr>
          <p:cNvPr id="10" name="Content Placeholder 2">
            <a:extLst>
              <a:ext uri="{FF2B5EF4-FFF2-40B4-BE49-F238E27FC236}">
                <a16:creationId xmlns:a16="http://schemas.microsoft.com/office/drawing/2014/main" id="{CC26EF5D-B0D8-482B-9365-72C9F15D8C1F}"/>
              </a:ext>
            </a:extLst>
          </p:cNvPr>
          <p:cNvSpPr txBox="1">
            <a:spLocks/>
          </p:cNvSpPr>
          <p:nvPr/>
        </p:nvSpPr>
        <p:spPr bwMode="auto">
          <a:xfrm>
            <a:off x="609600" y="5223927"/>
            <a:ext cx="5486400" cy="104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0" indent="0" algn="l" defTabSz="-13873163" rtl="0" eaLnBrk="1" fontAlgn="base" hangingPunct="1">
              <a:spcBef>
                <a:spcPct val="20000"/>
              </a:spcBef>
              <a:spcAft>
                <a:spcPct val="0"/>
              </a:spcAft>
              <a:buNone/>
              <a:defRPr sz="2800">
                <a:solidFill>
                  <a:schemeClr val="tx1"/>
                </a:solidFill>
                <a:latin typeface="+mj-lt"/>
                <a:ea typeface="+mn-ea"/>
                <a:cs typeface="+mn-cs"/>
              </a:defRPr>
            </a:lvl1pPr>
            <a:lvl2pPr marL="742950" indent="-285750" algn="l" defTabSz="-13873163" rtl="0" eaLnBrk="1" fontAlgn="base" hangingPunct="1">
              <a:spcBef>
                <a:spcPct val="20000"/>
              </a:spcBef>
              <a:spcAft>
                <a:spcPct val="0"/>
              </a:spcAft>
              <a:buChar char="–"/>
              <a:defRPr sz="2400">
                <a:solidFill>
                  <a:schemeClr val="tx1"/>
                </a:solidFill>
                <a:latin typeface="+mn-lt"/>
              </a:defRPr>
            </a:lvl2pPr>
            <a:lvl3pPr marL="1143000" indent="-228600" algn="l" defTabSz="-13873163" rtl="0" eaLnBrk="1" fontAlgn="base" hangingPunct="1">
              <a:spcBef>
                <a:spcPct val="20000"/>
              </a:spcBef>
              <a:spcAft>
                <a:spcPct val="0"/>
              </a:spcAft>
              <a:buChar char="•"/>
              <a:defRPr sz="2000">
                <a:solidFill>
                  <a:schemeClr val="tx1"/>
                </a:solidFill>
                <a:latin typeface="+mn-lt"/>
              </a:defRPr>
            </a:lvl3pPr>
            <a:lvl4pPr marL="1600200" indent="-228600" algn="l" defTabSz="-13873163" rtl="0" eaLnBrk="1" fontAlgn="base" hangingPunct="1">
              <a:spcBef>
                <a:spcPct val="20000"/>
              </a:spcBef>
              <a:spcAft>
                <a:spcPct val="0"/>
              </a:spcAft>
              <a:buChar char="–"/>
              <a:defRPr sz="1800">
                <a:solidFill>
                  <a:schemeClr val="tx1"/>
                </a:solidFill>
                <a:latin typeface="+mn-lt"/>
              </a:defRPr>
            </a:lvl4pPr>
            <a:lvl5pPr marL="2057400" indent="-228600" algn="l" defTabSz="-13873163" rtl="0" eaLnBrk="1" fontAlgn="base" hangingPunct="1">
              <a:spcBef>
                <a:spcPct val="20000"/>
              </a:spcBef>
              <a:spcAft>
                <a:spcPct val="0"/>
              </a:spcAft>
              <a:buChar char="»"/>
              <a:defRPr sz="1800">
                <a:solidFill>
                  <a:schemeClr val="tx1"/>
                </a:solidFill>
                <a:latin typeface="+mn-lt"/>
              </a:defRPr>
            </a:lvl5pPr>
            <a:lvl6pPr marL="2514600" indent="-228600" algn="l" eaLnBrk="1" fontAlgn="base" hangingPunct="1">
              <a:spcBef>
                <a:spcPct val="20000"/>
              </a:spcBef>
              <a:spcAft>
                <a:spcPct val="0"/>
              </a:spcAft>
              <a:buChar char="»"/>
              <a:defRPr sz="2000">
                <a:solidFill>
                  <a:schemeClr val="tx1">
                    <a:alpha val="100000"/>
                  </a:schemeClr>
                </a:solidFill>
                <a:latin typeface="+mn-lt"/>
              </a:defRPr>
            </a:lvl6pPr>
            <a:lvl7pPr marL="2971800" indent="-228600" algn="l" eaLnBrk="1" fontAlgn="base" hangingPunct="1">
              <a:spcBef>
                <a:spcPct val="20000"/>
              </a:spcBef>
              <a:spcAft>
                <a:spcPct val="0"/>
              </a:spcAft>
              <a:buChar char="»"/>
              <a:defRPr sz="2000">
                <a:solidFill>
                  <a:schemeClr val="tx1">
                    <a:alpha val="100000"/>
                  </a:schemeClr>
                </a:solidFill>
                <a:latin typeface="+mn-lt"/>
              </a:defRPr>
            </a:lvl7pPr>
            <a:lvl8pPr marL="3429000" indent="-228600" algn="l" eaLnBrk="1" fontAlgn="base" hangingPunct="1">
              <a:spcBef>
                <a:spcPct val="20000"/>
              </a:spcBef>
              <a:spcAft>
                <a:spcPct val="0"/>
              </a:spcAft>
              <a:buChar char="»"/>
              <a:defRPr sz="2000">
                <a:solidFill>
                  <a:schemeClr val="tx1">
                    <a:alpha val="100000"/>
                  </a:schemeClr>
                </a:solidFill>
                <a:latin typeface="+mn-lt"/>
              </a:defRPr>
            </a:lvl8pPr>
            <a:lvl9pPr marL="3886200" indent="-228600" algn="l" eaLnBrk="1" fontAlgn="base" hangingPunct="1">
              <a:spcBef>
                <a:spcPct val="20000"/>
              </a:spcBef>
              <a:spcAft>
                <a:spcPct val="0"/>
              </a:spcAft>
              <a:buChar char="»"/>
              <a:defRPr sz="2000">
                <a:solidFill>
                  <a:schemeClr val="tx1">
                    <a:alpha val="100000"/>
                  </a:schemeClr>
                </a:solidFill>
                <a:latin typeface="+mn-lt"/>
              </a:defRPr>
            </a:lvl9pPr>
          </a:lstStyle>
          <a:p>
            <a:pPr marL="457200" indent="-457200">
              <a:spcBef>
                <a:spcPts val="600"/>
              </a:spcBef>
              <a:spcAft>
                <a:spcPts val="600"/>
              </a:spcAft>
              <a:buClr>
                <a:schemeClr val="accent3">
                  <a:lumMod val="50000"/>
                </a:schemeClr>
              </a:buClr>
              <a:buFont typeface="Arial" panose="020B0604020202020204" pitchFamily="34" charset="0"/>
              <a:buChar char="•"/>
            </a:pPr>
            <a:r>
              <a:rPr lang="en-GB" kern="0" dirty="0"/>
              <a:t>Slower report progress</a:t>
            </a:r>
          </a:p>
        </p:txBody>
      </p:sp>
    </p:spTree>
    <p:extLst>
      <p:ext uri="{BB962C8B-B14F-4D97-AF65-F5344CB8AC3E}">
        <p14:creationId xmlns:p14="http://schemas.microsoft.com/office/powerpoint/2010/main" val="236743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D17-6357-4B99-A0E3-12F536FBA9AB}"/>
              </a:ext>
            </a:extLst>
          </p:cNvPr>
          <p:cNvSpPr>
            <a:spLocks noGrp="1"/>
          </p:cNvSpPr>
          <p:nvPr>
            <p:ph type="title"/>
          </p:nvPr>
        </p:nvSpPr>
        <p:spPr/>
        <p:txBody>
          <a:bodyPr/>
          <a:lstStyle/>
          <a:p>
            <a:r>
              <a:rPr lang="en-GB" dirty="0"/>
              <a:t>Project Reflection</a:t>
            </a:r>
          </a:p>
        </p:txBody>
      </p:sp>
      <p:sp>
        <p:nvSpPr>
          <p:cNvPr id="4" name="Title 1">
            <a:extLst>
              <a:ext uri="{FF2B5EF4-FFF2-40B4-BE49-F238E27FC236}">
                <a16:creationId xmlns:a16="http://schemas.microsoft.com/office/drawing/2014/main" id="{E37B7B98-3CE3-4A3E-86B9-96EC2CD269C9}"/>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How would I Improve?</a:t>
            </a:r>
          </a:p>
        </p:txBody>
      </p:sp>
      <p:sp>
        <p:nvSpPr>
          <p:cNvPr id="5" name="Content Placeholder 2">
            <a:extLst>
              <a:ext uri="{FF2B5EF4-FFF2-40B4-BE49-F238E27FC236}">
                <a16:creationId xmlns:a16="http://schemas.microsoft.com/office/drawing/2014/main" id="{C9555619-4A8C-443D-881F-5A7D0DFAF05F}"/>
              </a:ext>
            </a:extLst>
          </p:cNvPr>
          <p:cNvSpPr>
            <a:spLocks noGrp="1"/>
          </p:cNvSpPr>
          <p:nvPr>
            <p:ph idx="1"/>
          </p:nvPr>
        </p:nvSpPr>
        <p:spPr>
          <a:xfrm>
            <a:off x="609600" y="1772816"/>
            <a:ext cx="10972800" cy="2232248"/>
          </a:xfrm>
        </p:spPr>
        <p:txBody>
          <a:bodyPr/>
          <a:lstStyle/>
          <a:p>
            <a:pPr>
              <a:spcBef>
                <a:spcPts val="600"/>
              </a:spcBef>
              <a:spcAft>
                <a:spcPts val="600"/>
              </a:spcAft>
              <a:buClr>
                <a:schemeClr val="accent3">
                  <a:lumMod val="50000"/>
                </a:schemeClr>
              </a:buClr>
            </a:pPr>
            <a:r>
              <a:rPr lang="en-GB" dirty="0"/>
              <a:t>Product improvements:</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Implement erosion tools</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Player and gameplay mechanics</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Additional meshes</a:t>
            </a:r>
          </a:p>
          <a:p>
            <a:pPr marL="1200150" lvl="1" indent="-457200">
              <a:spcBef>
                <a:spcPts val="600"/>
              </a:spcBef>
              <a:spcAft>
                <a:spcPts val="600"/>
              </a:spcAft>
              <a:buClr>
                <a:schemeClr val="accent3">
                  <a:lumMod val="50000"/>
                </a:schemeClr>
              </a:buClr>
              <a:buFont typeface="Arial" panose="020B0604020202020204" pitchFamily="34" charset="0"/>
              <a:buChar char="•"/>
            </a:pPr>
            <a:endParaRPr lang="en-GB" dirty="0"/>
          </a:p>
        </p:txBody>
      </p:sp>
      <p:pic>
        <p:nvPicPr>
          <p:cNvPr id="8194" name="Picture 2" descr="Super Saiyan Power Up Transparent &amp; PNG Clipart Free Download - YWD">
            <a:extLst>
              <a:ext uri="{FF2B5EF4-FFF2-40B4-BE49-F238E27FC236}">
                <a16:creationId xmlns:a16="http://schemas.microsoft.com/office/drawing/2014/main" id="{E6546F71-B21D-4370-8E5C-A620870B2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745" y="1392704"/>
            <a:ext cx="3866191" cy="54652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evel Up — CrossWinds Church">
            <a:extLst>
              <a:ext uri="{FF2B5EF4-FFF2-40B4-BE49-F238E27FC236}">
                <a16:creationId xmlns:a16="http://schemas.microsoft.com/office/drawing/2014/main" id="{F51B2C35-6AD1-41C5-98FC-448E55EB8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8763" y="124001"/>
            <a:ext cx="7221847" cy="253740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7D2810FF-7D19-48DC-BC8E-BA10E884E947}"/>
              </a:ext>
            </a:extLst>
          </p:cNvPr>
          <p:cNvSpPr txBox="1">
            <a:spLocks/>
          </p:cNvSpPr>
          <p:nvPr/>
        </p:nvSpPr>
        <p:spPr bwMode="auto">
          <a:xfrm>
            <a:off x="604064" y="3829347"/>
            <a:ext cx="1097280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marL="0" indent="0" algn="l" defTabSz="-13873163" rtl="0" eaLnBrk="1" fontAlgn="base" hangingPunct="1">
              <a:spcBef>
                <a:spcPct val="20000"/>
              </a:spcBef>
              <a:spcAft>
                <a:spcPct val="0"/>
              </a:spcAft>
              <a:buNone/>
              <a:defRPr sz="2800">
                <a:solidFill>
                  <a:schemeClr val="tx1"/>
                </a:solidFill>
                <a:latin typeface="+mj-lt"/>
                <a:ea typeface="+mn-ea"/>
                <a:cs typeface="+mn-cs"/>
              </a:defRPr>
            </a:lvl1pPr>
            <a:lvl2pPr marL="742950" indent="-285750" algn="l" defTabSz="-13873163" rtl="0" eaLnBrk="1" fontAlgn="base" hangingPunct="1">
              <a:spcBef>
                <a:spcPct val="20000"/>
              </a:spcBef>
              <a:spcAft>
                <a:spcPct val="0"/>
              </a:spcAft>
              <a:buChar char="–"/>
              <a:defRPr sz="2400">
                <a:solidFill>
                  <a:schemeClr val="tx1"/>
                </a:solidFill>
                <a:latin typeface="+mn-lt"/>
              </a:defRPr>
            </a:lvl2pPr>
            <a:lvl3pPr marL="1143000" indent="-228600" algn="l" defTabSz="-13873163" rtl="0" eaLnBrk="1" fontAlgn="base" hangingPunct="1">
              <a:spcBef>
                <a:spcPct val="20000"/>
              </a:spcBef>
              <a:spcAft>
                <a:spcPct val="0"/>
              </a:spcAft>
              <a:buChar char="•"/>
              <a:defRPr sz="2000">
                <a:solidFill>
                  <a:schemeClr val="tx1"/>
                </a:solidFill>
                <a:latin typeface="+mn-lt"/>
              </a:defRPr>
            </a:lvl3pPr>
            <a:lvl4pPr marL="1600200" indent="-228600" algn="l" defTabSz="-13873163" rtl="0" eaLnBrk="1" fontAlgn="base" hangingPunct="1">
              <a:spcBef>
                <a:spcPct val="20000"/>
              </a:spcBef>
              <a:spcAft>
                <a:spcPct val="0"/>
              </a:spcAft>
              <a:buChar char="–"/>
              <a:defRPr sz="1800">
                <a:solidFill>
                  <a:schemeClr val="tx1"/>
                </a:solidFill>
                <a:latin typeface="+mn-lt"/>
              </a:defRPr>
            </a:lvl4pPr>
            <a:lvl5pPr marL="2057400" indent="-228600" algn="l" defTabSz="-13873163" rtl="0" eaLnBrk="1" fontAlgn="base" hangingPunct="1">
              <a:spcBef>
                <a:spcPct val="20000"/>
              </a:spcBef>
              <a:spcAft>
                <a:spcPct val="0"/>
              </a:spcAft>
              <a:buChar char="»"/>
              <a:defRPr sz="1800">
                <a:solidFill>
                  <a:schemeClr val="tx1"/>
                </a:solidFill>
                <a:latin typeface="+mn-lt"/>
              </a:defRPr>
            </a:lvl5pPr>
            <a:lvl6pPr marL="2514600" indent="-228600" algn="l" eaLnBrk="1" fontAlgn="base" hangingPunct="1">
              <a:spcBef>
                <a:spcPct val="20000"/>
              </a:spcBef>
              <a:spcAft>
                <a:spcPct val="0"/>
              </a:spcAft>
              <a:buChar char="»"/>
              <a:defRPr sz="2000">
                <a:solidFill>
                  <a:schemeClr val="tx1">
                    <a:alpha val="100000"/>
                  </a:schemeClr>
                </a:solidFill>
                <a:latin typeface="+mn-lt"/>
              </a:defRPr>
            </a:lvl6pPr>
            <a:lvl7pPr marL="2971800" indent="-228600" algn="l" eaLnBrk="1" fontAlgn="base" hangingPunct="1">
              <a:spcBef>
                <a:spcPct val="20000"/>
              </a:spcBef>
              <a:spcAft>
                <a:spcPct val="0"/>
              </a:spcAft>
              <a:buChar char="»"/>
              <a:defRPr sz="2000">
                <a:solidFill>
                  <a:schemeClr val="tx1">
                    <a:alpha val="100000"/>
                  </a:schemeClr>
                </a:solidFill>
                <a:latin typeface="+mn-lt"/>
              </a:defRPr>
            </a:lvl7pPr>
            <a:lvl8pPr marL="3429000" indent="-228600" algn="l" eaLnBrk="1" fontAlgn="base" hangingPunct="1">
              <a:spcBef>
                <a:spcPct val="20000"/>
              </a:spcBef>
              <a:spcAft>
                <a:spcPct val="0"/>
              </a:spcAft>
              <a:buChar char="»"/>
              <a:defRPr sz="2000">
                <a:solidFill>
                  <a:schemeClr val="tx1">
                    <a:alpha val="100000"/>
                  </a:schemeClr>
                </a:solidFill>
                <a:latin typeface="+mn-lt"/>
              </a:defRPr>
            </a:lvl8pPr>
            <a:lvl9pPr marL="3886200" indent="-228600" algn="l" eaLnBrk="1" fontAlgn="base" hangingPunct="1">
              <a:spcBef>
                <a:spcPct val="20000"/>
              </a:spcBef>
              <a:spcAft>
                <a:spcPct val="0"/>
              </a:spcAft>
              <a:buChar char="»"/>
              <a:defRPr sz="2000">
                <a:solidFill>
                  <a:schemeClr val="tx1">
                    <a:alpha val="100000"/>
                  </a:schemeClr>
                </a:solidFill>
                <a:latin typeface="+mn-lt"/>
              </a:defRPr>
            </a:lvl9pPr>
          </a:lstStyle>
          <a:p>
            <a:pPr>
              <a:spcBef>
                <a:spcPts val="600"/>
              </a:spcBef>
              <a:spcAft>
                <a:spcPts val="600"/>
              </a:spcAft>
              <a:buClr>
                <a:schemeClr val="accent3">
                  <a:lumMod val="50000"/>
                </a:schemeClr>
              </a:buClr>
            </a:pPr>
            <a:r>
              <a:rPr lang="en-GB" kern="0" dirty="0"/>
              <a:t>Report improvements:</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kern="0" dirty="0"/>
              <a:t>More regular updates</a:t>
            </a:r>
          </a:p>
          <a:p>
            <a:pPr marL="1200150" lvl="1" indent="-457200">
              <a:spcBef>
                <a:spcPts val="600"/>
              </a:spcBef>
              <a:spcAft>
                <a:spcPts val="600"/>
              </a:spcAft>
              <a:buClr>
                <a:schemeClr val="accent3">
                  <a:lumMod val="50000"/>
                </a:schemeClr>
              </a:buClr>
              <a:buFont typeface="Arial" panose="020B0604020202020204" pitchFamily="34" charset="0"/>
              <a:buChar char="•"/>
            </a:pPr>
            <a:endParaRPr lang="en-GB" kern="0" dirty="0"/>
          </a:p>
        </p:txBody>
      </p:sp>
    </p:spTree>
    <p:extLst>
      <p:ext uri="{BB962C8B-B14F-4D97-AF65-F5344CB8AC3E}">
        <p14:creationId xmlns:p14="http://schemas.microsoft.com/office/powerpoint/2010/main" val="129039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6DE-F608-48F9-A33B-7606D2AE7563}"/>
              </a:ext>
            </a:extLst>
          </p:cNvPr>
          <p:cNvSpPr>
            <a:spLocks noGrp="1"/>
          </p:cNvSpPr>
          <p:nvPr>
            <p:ph type="title"/>
          </p:nvPr>
        </p:nvSpPr>
        <p:spPr/>
        <p:txBody>
          <a:bodyPr/>
          <a:lstStyle/>
          <a:p>
            <a:r>
              <a:rPr lang="en-GB" dirty="0"/>
              <a:t>Final Reflection</a:t>
            </a:r>
          </a:p>
        </p:txBody>
      </p:sp>
      <p:sp>
        <p:nvSpPr>
          <p:cNvPr id="4" name="Title 1">
            <a:extLst>
              <a:ext uri="{FF2B5EF4-FFF2-40B4-BE49-F238E27FC236}">
                <a16:creationId xmlns:a16="http://schemas.microsoft.com/office/drawing/2014/main" id="{AE182260-CF1E-4C21-B84F-6ADDA119C9FF}"/>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Final Reflection…</a:t>
            </a:r>
          </a:p>
        </p:txBody>
      </p:sp>
      <p:sp>
        <p:nvSpPr>
          <p:cNvPr id="5" name="Content Placeholder 2">
            <a:extLst>
              <a:ext uri="{FF2B5EF4-FFF2-40B4-BE49-F238E27FC236}">
                <a16:creationId xmlns:a16="http://schemas.microsoft.com/office/drawing/2014/main" id="{58D7BDB6-1E5E-4E61-8FA4-F20F71C838F1}"/>
              </a:ext>
            </a:extLst>
          </p:cNvPr>
          <p:cNvSpPr>
            <a:spLocks noGrp="1"/>
          </p:cNvSpPr>
          <p:nvPr>
            <p:ph idx="1"/>
          </p:nvPr>
        </p:nvSpPr>
        <p:spPr>
          <a:xfrm>
            <a:off x="609600" y="1772816"/>
            <a:ext cx="10972800" cy="3816424"/>
          </a:xfrm>
        </p:spPr>
        <p:txBody>
          <a:bodyPr/>
          <a:lstStyle/>
          <a:p>
            <a:pPr marL="457200" indent="-457200">
              <a:spcBef>
                <a:spcPts val="600"/>
              </a:spcBef>
              <a:spcAft>
                <a:spcPts val="600"/>
              </a:spcAft>
              <a:buClr>
                <a:schemeClr val="accent3">
                  <a:lumMod val="50000"/>
                </a:schemeClr>
              </a:buClr>
              <a:buFont typeface="Arial" panose="020B0604020202020204" pitchFamily="34" charset="0"/>
              <a:buChar char="•"/>
            </a:pPr>
            <a:r>
              <a:rPr lang="en-GB" dirty="0"/>
              <a:t>Project aim achieved!</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Pushed myself and was ambitious!</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New engine and programming language learnt!</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Greater understanding of noise algorithms, 3D terrain techniques, infinite terrain implementation and procedural generation!</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Independent learner!</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Good project management!</a:t>
            </a:r>
          </a:p>
        </p:txBody>
      </p:sp>
    </p:spTree>
    <p:extLst>
      <p:ext uri="{BB962C8B-B14F-4D97-AF65-F5344CB8AC3E}">
        <p14:creationId xmlns:p14="http://schemas.microsoft.com/office/powerpoint/2010/main" val="422120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7F8525-4EED-4053-AD2B-4124BCD37262}"/>
              </a:ext>
            </a:extLst>
          </p:cNvPr>
          <p:cNvSpPr txBox="1">
            <a:spLocks/>
          </p:cNvSpPr>
          <p:nvPr/>
        </p:nvSpPr>
        <p:spPr bwMode="auto">
          <a:xfrm>
            <a:off x="2121768" y="2477229"/>
            <a:ext cx="3974232" cy="190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6000" kern="0" dirty="0">
                <a:solidFill>
                  <a:schemeClr val="tx1"/>
                </a:solidFill>
              </a:rPr>
              <a:t>Questions?</a:t>
            </a:r>
          </a:p>
        </p:txBody>
      </p:sp>
      <p:pic>
        <p:nvPicPr>
          <p:cNvPr id="1028" name="Picture 4" descr="How to Get Started in Internet Marketing - Terry Wygal's Blog">
            <a:extLst>
              <a:ext uri="{FF2B5EF4-FFF2-40B4-BE49-F238E27FC236}">
                <a16:creationId xmlns:a16="http://schemas.microsoft.com/office/drawing/2014/main" id="{89103D8C-EE5D-48FD-ABE3-8E6440DD8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674" y="980728"/>
            <a:ext cx="5328592"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43590"/>
            <a:ext cx="10972800" cy="885210"/>
          </a:xfrm>
        </p:spPr>
        <p:txBody>
          <a:bodyPr/>
          <a:lstStyle/>
          <a:p>
            <a:r>
              <a:rPr lang="en-GB" dirty="0"/>
              <a:t>In this presentation…</a:t>
            </a:r>
          </a:p>
        </p:txBody>
      </p:sp>
      <p:sp>
        <p:nvSpPr>
          <p:cNvPr id="3" name="Content Placeholder 2"/>
          <p:cNvSpPr>
            <a:spLocks noGrp="1"/>
          </p:cNvSpPr>
          <p:nvPr>
            <p:ph idx="1"/>
          </p:nvPr>
        </p:nvSpPr>
        <p:spPr>
          <a:xfrm>
            <a:off x="609600" y="1498863"/>
            <a:ext cx="10972800" cy="4615548"/>
          </a:xfrm>
        </p:spPr>
        <p:txBody>
          <a:bodyPr/>
          <a:lstStyle/>
          <a:p>
            <a:pPr>
              <a:spcBef>
                <a:spcPts val="600"/>
              </a:spcBef>
              <a:spcAft>
                <a:spcPts val="600"/>
              </a:spcAft>
              <a:buClr>
                <a:schemeClr val="accent3">
                  <a:lumMod val="50000"/>
                </a:schemeClr>
              </a:buClr>
            </a:pPr>
            <a:r>
              <a:rPr lang="en-GB" sz="2200" dirty="0"/>
              <a:t>Introduction</a:t>
            </a:r>
          </a:p>
          <a:p>
            <a:pPr>
              <a:spcBef>
                <a:spcPts val="600"/>
              </a:spcBef>
              <a:spcAft>
                <a:spcPts val="600"/>
              </a:spcAft>
              <a:buClr>
                <a:schemeClr val="accent3">
                  <a:lumMod val="50000"/>
                </a:schemeClr>
              </a:buClr>
            </a:pPr>
            <a:r>
              <a:rPr lang="en-GB" sz="2200" dirty="0"/>
              <a:t>What was the project aim and why?</a:t>
            </a:r>
          </a:p>
          <a:p>
            <a:pPr>
              <a:spcBef>
                <a:spcPts val="600"/>
              </a:spcBef>
              <a:spcAft>
                <a:spcPts val="600"/>
              </a:spcAft>
              <a:buClr>
                <a:schemeClr val="accent3">
                  <a:lumMod val="50000"/>
                </a:schemeClr>
              </a:buClr>
            </a:pPr>
            <a:r>
              <a:rPr lang="en-GB" sz="2200" dirty="0"/>
              <a:t>What were the project objectives?</a:t>
            </a:r>
          </a:p>
          <a:p>
            <a:pPr>
              <a:spcBef>
                <a:spcPts val="600"/>
              </a:spcBef>
              <a:spcAft>
                <a:spcPts val="600"/>
              </a:spcAft>
              <a:buClr>
                <a:schemeClr val="accent3">
                  <a:lumMod val="50000"/>
                </a:schemeClr>
              </a:buClr>
            </a:pPr>
            <a:r>
              <a:rPr lang="en-GB" sz="2200" dirty="0"/>
              <a:t>Did I complete my objectives, did I achieve the project aim?</a:t>
            </a:r>
          </a:p>
          <a:p>
            <a:pPr>
              <a:spcBef>
                <a:spcPts val="600"/>
              </a:spcBef>
              <a:spcAft>
                <a:spcPts val="600"/>
              </a:spcAft>
              <a:buClr>
                <a:schemeClr val="accent3">
                  <a:lumMod val="50000"/>
                </a:schemeClr>
              </a:buClr>
            </a:pPr>
            <a:r>
              <a:rPr lang="en-GB" sz="2200" dirty="0"/>
              <a:t>Project showcase video</a:t>
            </a:r>
          </a:p>
          <a:p>
            <a:pPr>
              <a:spcBef>
                <a:spcPts val="600"/>
              </a:spcBef>
              <a:spcAft>
                <a:spcPts val="600"/>
              </a:spcAft>
              <a:buClr>
                <a:schemeClr val="accent3">
                  <a:lumMod val="50000"/>
                </a:schemeClr>
              </a:buClr>
            </a:pPr>
            <a:r>
              <a:rPr lang="en-GB" sz="2200" dirty="0"/>
              <a:t>What went well?</a:t>
            </a:r>
          </a:p>
          <a:p>
            <a:pPr>
              <a:spcBef>
                <a:spcPts val="600"/>
              </a:spcBef>
              <a:spcAft>
                <a:spcPts val="600"/>
              </a:spcAft>
              <a:buClr>
                <a:schemeClr val="accent3">
                  <a:lumMod val="50000"/>
                </a:schemeClr>
              </a:buClr>
            </a:pPr>
            <a:r>
              <a:rPr lang="en-GB" sz="2200" dirty="0"/>
              <a:t>What didn’t go well?</a:t>
            </a:r>
          </a:p>
          <a:p>
            <a:pPr>
              <a:spcBef>
                <a:spcPts val="600"/>
              </a:spcBef>
              <a:spcAft>
                <a:spcPts val="600"/>
              </a:spcAft>
              <a:buClr>
                <a:schemeClr val="accent3">
                  <a:lumMod val="50000"/>
                </a:schemeClr>
              </a:buClr>
            </a:pPr>
            <a:r>
              <a:rPr lang="en-GB" sz="2200" dirty="0"/>
              <a:t>How would I improve the project?</a:t>
            </a:r>
          </a:p>
          <a:p>
            <a:pPr>
              <a:spcBef>
                <a:spcPts val="600"/>
              </a:spcBef>
              <a:spcAft>
                <a:spcPts val="600"/>
              </a:spcAft>
              <a:buClr>
                <a:schemeClr val="accent3">
                  <a:lumMod val="50000"/>
                </a:schemeClr>
              </a:buClr>
            </a:pPr>
            <a:r>
              <a:rPr lang="en-GB" sz="2200" dirty="0"/>
              <a:t>A final reflection</a:t>
            </a:r>
          </a:p>
          <a:p>
            <a:pPr>
              <a:spcBef>
                <a:spcPts val="600"/>
              </a:spcBef>
              <a:spcAft>
                <a:spcPts val="600"/>
              </a:spcAft>
              <a:buClr>
                <a:schemeClr val="accent3">
                  <a:lumMod val="50000"/>
                </a:schemeClr>
              </a:buClr>
            </a:pPr>
            <a:r>
              <a:rPr lang="en-GB" sz="2200" dirty="0"/>
              <a:t>Questions</a:t>
            </a:r>
          </a:p>
          <a:p>
            <a:pPr>
              <a:spcBef>
                <a:spcPts val="600"/>
              </a:spcBef>
              <a:spcAft>
                <a:spcPts val="600"/>
              </a:spcAft>
              <a:buClr>
                <a:schemeClr val="accent3">
                  <a:lumMod val="50000"/>
                </a:schemeClr>
              </a:buClr>
            </a:pPr>
            <a:endParaRPr lang="en-GB" sz="2000" dirty="0"/>
          </a:p>
        </p:txBody>
      </p:sp>
      <p:sp>
        <p:nvSpPr>
          <p:cNvPr id="6" name="Slide Number Placeholder 5"/>
          <p:cNvSpPr>
            <a:spLocks noGrp="1"/>
          </p:cNvSpPr>
          <p:nvPr>
            <p:ph type="sldNum" sz="quarter" idx="12"/>
          </p:nvPr>
        </p:nvSpPr>
        <p:spPr/>
        <p:txBody>
          <a:bodyPr/>
          <a:lstStyle/>
          <a:p>
            <a:pPr>
              <a:defRPr/>
            </a:pPr>
            <a:fld id="{09336687-9A09-4906-8565-E45CF3DE5173}" type="slidenum">
              <a:rPr lang="en-US" altLang="en-US"/>
              <a:pPr>
                <a:defRPr/>
              </a:pPr>
              <a:t>2</a:t>
            </a:fld>
            <a:endParaRPr lang="en-US" altLang="en-US"/>
          </a:p>
        </p:txBody>
      </p:sp>
    </p:spTree>
    <p:extLst>
      <p:ext uri="{BB962C8B-B14F-4D97-AF65-F5344CB8AC3E}">
        <p14:creationId xmlns:p14="http://schemas.microsoft.com/office/powerpoint/2010/main" val="340142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1E57A-9B4E-49AE-8C86-16F4666B17CE}"/>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An Introduction…</a:t>
            </a:r>
          </a:p>
        </p:txBody>
      </p:sp>
      <p:sp>
        <p:nvSpPr>
          <p:cNvPr id="7" name="Content Placeholder 2">
            <a:extLst>
              <a:ext uri="{FF2B5EF4-FFF2-40B4-BE49-F238E27FC236}">
                <a16:creationId xmlns:a16="http://schemas.microsoft.com/office/drawing/2014/main" id="{36AE1626-6840-4411-A175-4EB4A5E43689}"/>
              </a:ext>
            </a:extLst>
          </p:cNvPr>
          <p:cNvSpPr>
            <a:spLocks noGrp="1"/>
          </p:cNvSpPr>
          <p:nvPr>
            <p:ph idx="1"/>
          </p:nvPr>
        </p:nvSpPr>
        <p:spPr>
          <a:xfrm>
            <a:off x="609600" y="1772816"/>
            <a:ext cx="10972800" cy="3816424"/>
          </a:xfrm>
        </p:spPr>
        <p:txBody>
          <a:bodyPr/>
          <a:lstStyle/>
          <a:p>
            <a:pPr marL="457200" indent="-457200">
              <a:spcBef>
                <a:spcPts val="600"/>
              </a:spcBef>
              <a:spcAft>
                <a:spcPts val="600"/>
              </a:spcAft>
              <a:buClr>
                <a:schemeClr val="accent3">
                  <a:lumMod val="50000"/>
                </a:schemeClr>
              </a:buClr>
              <a:buFont typeface="Arial" panose="020B0604020202020204" pitchFamily="34" charset="0"/>
              <a:buChar char="•"/>
            </a:pPr>
            <a:r>
              <a:rPr lang="en-GB" dirty="0"/>
              <a:t>My name is James Mullineux</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I’m a Computer Games Development student</a:t>
            </a:r>
          </a:p>
          <a:p>
            <a:pPr marL="457200" indent="-457200">
              <a:spcBef>
                <a:spcPts val="600"/>
              </a:spcBef>
              <a:spcAft>
                <a:spcPts val="600"/>
              </a:spcAft>
              <a:buClr>
                <a:schemeClr val="accent3">
                  <a:lumMod val="50000"/>
                </a:schemeClr>
              </a:buClr>
              <a:buFont typeface="Arial" panose="020B0604020202020204" pitchFamily="34" charset="0"/>
              <a:buChar char="•"/>
            </a:pPr>
            <a:r>
              <a:rPr lang="en-GB" dirty="0"/>
              <a:t>I was supervised by Dr Sud Sudirman</a:t>
            </a:r>
          </a:p>
        </p:txBody>
      </p:sp>
      <p:sp>
        <p:nvSpPr>
          <p:cNvPr id="3" name="Title 2">
            <a:extLst>
              <a:ext uri="{FF2B5EF4-FFF2-40B4-BE49-F238E27FC236}">
                <a16:creationId xmlns:a16="http://schemas.microsoft.com/office/drawing/2014/main" id="{42E9F1D5-FD87-40B9-A825-61E1F5D7E154}"/>
              </a:ext>
            </a:extLst>
          </p:cNvPr>
          <p:cNvSpPr>
            <a:spLocks noGrp="1"/>
          </p:cNvSpPr>
          <p:nvPr>
            <p:ph type="title"/>
          </p:nvPr>
        </p:nvSpPr>
        <p:spPr/>
        <p:txBody>
          <a:bodyPr/>
          <a:lstStyle/>
          <a:p>
            <a:r>
              <a:rPr lang="en-GB" dirty="0"/>
              <a:t>Introduction</a:t>
            </a:r>
          </a:p>
        </p:txBody>
      </p:sp>
    </p:spTree>
    <p:extLst>
      <p:ext uri="{BB962C8B-B14F-4D97-AF65-F5344CB8AC3E}">
        <p14:creationId xmlns:p14="http://schemas.microsoft.com/office/powerpoint/2010/main" val="19634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1E57A-9B4E-49AE-8C86-16F4666B17CE}"/>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Formulating Ideas</a:t>
            </a:r>
          </a:p>
        </p:txBody>
      </p:sp>
      <p:sp>
        <p:nvSpPr>
          <p:cNvPr id="7" name="Content Placeholder 2">
            <a:extLst>
              <a:ext uri="{FF2B5EF4-FFF2-40B4-BE49-F238E27FC236}">
                <a16:creationId xmlns:a16="http://schemas.microsoft.com/office/drawing/2014/main" id="{36AE1626-6840-4411-A175-4EB4A5E43689}"/>
              </a:ext>
            </a:extLst>
          </p:cNvPr>
          <p:cNvSpPr>
            <a:spLocks noGrp="1"/>
          </p:cNvSpPr>
          <p:nvPr>
            <p:ph idx="1"/>
          </p:nvPr>
        </p:nvSpPr>
        <p:spPr>
          <a:xfrm>
            <a:off x="609600" y="1772816"/>
            <a:ext cx="10972800" cy="3816424"/>
          </a:xfrm>
        </p:spPr>
        <p:txBody>
          <a:bodyPr/>
          <a:lstStyle/>
          <a:p>
            <a:pPr>
              <a:spcBef>
                <a:spcPts val="600"/>
              </a:spcBef>
              <a:spcAft>
                <a:spcPts val="600"/>
              </a:spcAft>
              <a:buClr>
                <a:schemeClr val="accent3">
                  <a:lumMod val="50000"/>
                </a:schemeClr>
              </a:buClr>
            </a:pPr>
            <a:r>
              <a:rPr lang="en-GB" dirty="0"/>
              <a:t>My final project:</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It had to be ambitious and challenging</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It had to be interesting and relevant</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I wanted to gain important new experience</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I wanted a good portfolio </a:t>
            </a:r>
            <a:r>
              <a:rPr lang="en-GB" dirty="0" err="1"/>
              <a:t>peice</a:t>
            </a:r>
            <a:endParaRPr lang="en-GB" dirty="0"/>
          </a:p>
          <a:p>
            <a:pPr marL="1200150" lvl="1" indent="-457200">
              <a:spcBef>
                <a:spcPts val="600"/>
              </a:spcBef>
              <a:spcAft>
                <a:spcPts val="600"/>
              </a:spcAft>
              <a:buClr>
                <a:schemeClr val="accent3">
                  <a:lumMod val="50000"/>
                </a:schemeClr>
              </a:buClr>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42E9F1D5-FD87-40B9-A825-61E1F5D7E154}"/>
              </a:ext>
            </a:extLst>
          </p:cNvPr>
          <p:cNvSpPr>
            <a:spLocks noGrp="1"/>
          </p:cNvSpPr>
          <p:nvPr>
            <p:ph type="title"/>
          </p:nvPr>
        </p:nvSpPr>
        <p:spPr/>
        <p:txBody>
          <a:bodyPr/>
          <a:lstStyle/>
          <a:p>
            <a:r>
              <a:rPr lang="en-GB" dirty="0"/>
              <a:t>My Project Aim and Objectives</a:t>
            </a:r>
          </a:p>
        </p:txBody>
      </p:sp>
      <p:pic>
        <p:nvPicPr>
          <p:cNvPr id="8" name="Picture 6" descr="How To Start A Career In Video Games - Sunday Sundae">
            <a:extLst>
              <a:ext uri="{FF2B5EF4-FFF2-40B4-BE49-F238E27FC236}">
                <a16:creationId xmlns:a16="http://schemas.microsoft.com/office/drawing/2014/main" id="{2F1D191E-7936-43CF-BF0F-7239139EF55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907" b="96512" l="9544" r="90871">
                        <a14:foregroundMark x1="48133" y1="9012" x2="62656" y2="13517"/>
                        <a14:foregroundMark x1="22822" y1="2907" x2="61826" y2="11047"/>
                        <a14:foregroundMark x1="61826" y1="11047" x2="78008" y2="18314"/>
                        <a14:foregroundMark x1="26556" y1="6395" x2="26556" y2="11337"/>
                        <a14:foregroundMark x1="24896" y1="5087" x2="24896" y2="9448"/>
                        <a14:foregroundMark x1="22407" y1="4070" x2="22822" y2="8721"/>
                        <a14:foregroundMark x1="21577" y1="4797" x2="22407" y2="10320"/>
                        <a14:foregroundMark x1="21162" y1="3488" x2="23237" y2="10465"/>
                        <a14:foregroundMark x1="21162" y1="4215" x2="20747" y2="7122"/>
                        <a14:foregroundMark x1="40664" y1="31686" x2="53942" y2="28924"/>
                        <a14:foregroundMark x1="54357" y1="29506" x2="84232" y2="39390"/>
                        <a14:foregroundMark x1="84232" y1="39390" x2="86722" y2="42297"/>
                        <a14:foregroundMark x1="90041" y1="42297" x2="92531" y2="45203"/>
                        <a14:foregroundMark x1="46473" y1="29797" x2="42739" y2="30523"/>
                        <a14:foregroundMark x1="48963" y1="28634" x2="43568" y2="30523"/>
                        <a14:foregroundMark x1="25781" y1="52035" x2="36929" y2="56541"/>
                        <a14:foregroundMark x1="25061" y1="51744" x2="25781" y2="52035"/>
                        <a14:foregroundMark x1="26556" y1="52762" x2="21992" y2="58576"/>
                        <a14:foregroundMark x1="30705" y1="53343" x2="23651" y2="57122"/>
                        <a14:foregroundMark x1="19207" y1="55852" x2="19087" y2="56541"/>
                        <a14:foregroundMark x1="20818" y1="56086" x2="18257" y2="59012"/>
                        <a14:foregroundMark x1="24365" y1="52035" x2="24156" y2="52274"/>
                        <a14:foregroundMark x1="24620" y1="51744" x2="24365" y2="52035"/>
                        <a14:foregroundMark x1="27801" y1="48110" x2="25689" y2="50522"/>
                        <a14:foregroundMark x1="18215" y1="55708" x2="17842" y2="56395"/>
                        <a14:foregroundMark x1="23429" y1="54608" x2="59751" y2="54215"/>
                        <a14:foregroundMark x1="59751" y1="54215" x2="52282" y2="57267"/>
                        <a14:foregroundMark x1="9959" y1="58576" x2="9544" y2="61047"/>
                        <a14:foregroundMark x1="35685" y1="86773" x2="48133" y2="91860"/>
                        <a14:foregroundMark x1="36515" y1="89826" x2="62656" y2="95640"/>
                        <a14:foregroundMark x1="50622" y1="93314" x2="63900" y2="96512"/>
                        <a14:foregroundMark x1="65145" y1="92442" x2="65145" y2="92442"/>
                        <a14:foregroundMark x1="33195" y1="91860" x2="33195" y2="91860"/>
                        <a14:foregroundMark x1="30290" y1="52180" x2="30290" y2="52180"/>
                        <a14:foregroundMark x1="26556" y1="51453" x2="22407" y2="50000"/>
                        <a14:foregroundMark x1="24481" y1="50727" x2="20747" y2="49709"/>
                        <a14:foregroundMark x1="23651" y1="50581" x2="19502" y2="49564"/>
                        <a14:foregroundMark x1="24481" y1="50000" x2="19087" y2="49128"/>
                        <a14:foregroundMark x1="23651" y1="50000" x2="18257" y2="49419"/>
                        <a14:foregroundMark x1="23237" y1="49419" x2="17842" y2="50291"/>
                        <a14:foregroundMark x1="24481" y1="52180" x2="18257" y2="55523"/>
                        <a14:foregroundMark x1="22822" y1="53343" x2="21992" y2="53924"/>
                        <a14:backgroundMark x1="15321" y1="54928" x2="14938" y2="55233"/>
                        <a14:backgroundMark x1="15768" y1="49419" x2="20747" y2="52471"/>
                      </a14:backgroundRemoval>
                    </a14:imgEffect>
                  </a14:imgLayer>
                </a14:imgProps>
              </a:ext>
              <a:ext uri="{28A0092B-C50C-407E-A947-70E740481C1C}">
                <a14:useLocalDpi xmlns:a14="http://schemas.microsoft.com/office/drawing/2010/main" val="0"/>
              </a:ext>
            </a:extLst>
          </a:blip>
          <a:srcRect/>
          <a:stretch>
            <a:fillRect/>
          </a:stretch>
        </p:blipFill>
        <p:spPr bwMode="auto">
          <a:xfrm>
            <a:off x="9840416" y="332656"/>
            <a:ext cx="20819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36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C81E57A-9B4E-49AE-8C86-16F4666B17CE}"/>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Project Aim</a:t>
            </a:r>
          </a:p>
        </p:txBody>
      </p:sp>
      <p:sp>
        <p:nvSpPr>
          <p:cNvPr id="7" name="Content Placeholder 2">
            <a:extLst>
              <a:ext uri="{FF2B5EF4-FFF2-40B4-BE49-F238E27FC236}">
                <a16:creationId xmlns:a16="http://schemas.microsoft.com/office/drawing/2014/main" id="{36AE1626-6840-4411-A175-4EB4A5E43689}"/>
              </a:ext>
            </a:extLst>
          </p:cNvPr>
          <p:cNvSpPr>
            <a:spLocks noGrp="1"/>
          </p:cNvSpPr>
          <p:nvPr>
            <p:ph idx="1"/>
          </p:nvPr>
        </p:nvSpPr>
        <p:spPr>
          <a:xfrm>
            <a:off x="609600" y="1772816"/>
            <a:ext cx="10972800" cy="3816424"/>
          </a:xfrm>
        </p:spPr>
        <p:txBody>
          <a:bodyPr/>
          <a:lstStyle/>
          <a:p>
            <a:pPr>
              <a:spcBef>
                <a:spcPts val="600"/>
              </a:spcBef>
              <a:spcAft>
                <a:spcPts val="600"/>
              </a:spcAft>
              <a:buClr>
                <a:schemeClr val="accent3">
                  <a:lumMod val="50000"/>
                </a:schemeClr>
              </a:buClr>
            </a:pPr>
            <a:r>
              <a:rPr lang="en-GB" dirty="0"/>
              <a:t>A whole new development area:</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Procedural Terrain Generation</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Infinite Terrain System</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Report my research and observations</a:t>
            </a:r>
          </a:p>
          <a:p>
            <a:pPr>
              <a:spcBef>
                <a:spcPts val="600"/>
              </a:spcBef>
              <a:spcAft>
                <a:spcPts val="600"/>
              </a:spcAft>
              <a:buClr>
                <a:schemeClr val="accent3">
                  <a:lumMod val="50000"/>
                </a:schemeClr>
              </a:buClr>
            </a:pPr>
            <a:r>
              <a:rPr lang="en-GB" dirty="0"/>
              <a:t>A whole new engine and language:</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Unity Game Engine</a:t>
            </a:r>
          </a:p>
          <a:p>
            <a:pPr marL="1200150" lvl="1" indent="-457200">
              <a:spcBef>
                <a:spcPts val="600"/>
              </a:spcBef>
              <a:spcAft>
                <a:spcPts val="600"/>
              </a:spcAft>
              <a:buClr>
                <a:schemeClr val="accent3">
                  <a:lumMod val="50000"/>
                </a:schemeClr>
              </a:buClr>
              <a:buFont typeface="Arial" panose="020B0604020202020204" pitchFamily="34" charset="0"/>
              <a:buChar char="•"/>
            </a:pPr>
            <a:r>
              <a:rPr lang="en-GB" dirty="0"/>
              <a:t>C# Programming Language</a:t>
            </a:r>
          </a:p>
        </p:txBody>
      </p:sp>
      <p:sp>
        <p:nvSpPr>
          <p:cNvPr id="3" name="Title 2">
            <a:extLst>
              <a:ext uri="{FF2B5EF4-FFF2-40B4-BE49-F238E27FC236}">
                <a16:creationId xmlns:a16="http://schemas.microsoft.com/office/drawing/2014/main" id="{42E9F1D5-FD87-40B9-A825-61E1F5D7E154}"/>
              </a:ext>
            </a:extLst>
          </p:cNvPr>
          <p:cNvSpPr>
            <a:spLocks noGrp="1"/>
          </p:cNvSpPr>
          <p:nvPr>
            <p:ph type="title"/>
          </p:nvPr>
        </p:nvSpPr>
        <p:spPr/>
        <p:txBody>
          <a:bodyPr/>
          <a:lstStyle/>
          <a:p>
            <a:r>
              <a:rPr lang="en-GB" dirty="0"/>
              <a:t>My Project Aim and Objectives</a:t>
            </a:r>
          </a:p>
        </p:txBody>
      </p:sp>
      <p:pic>
        <p:nvPicPr>
          <p:cNvPr id="1028" name="Picture 4" descr="Aim Through Your Target - The Modern Observer Group">
            <a:extLst>
              <a:ext uri="{FF2B5EF4-FFF2-40B4-BE49-F238E27FC236}">
                <a16:creationId xmlns:a16="http://schemas.microsoft.com/office/drawing/2014/main" id="{5108428B-1031-4235-B2D7-F9B156302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1394968"/>
            <a:ext cx="33337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8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C59D-FFD8-4989-B3CF-D8A250A3E40D}"/>
              </a:ext>
            </a:extLst>
          </p:cNvPr>
          <p:cNvSpPr>
            <a:spLocks noGrp="1"/>
          </p:cNvSpPr>
          <p:nvPr>
            <p:ph type="title"/>
          </p:nvPr>
        </p:nvSpPr>
        <p:spPr/>
        <p:txBody>
          <a:bodyPr/>
          <a:lstStyle/>
          <a:p>
            <a:r>
              <a:rPr lang="en-GB" dirty="0"/>
              <a:t>My Project Aim and Objectives</a:t>
            </a:r>
          </a:p>
        </p:txBody>
      </p:sp>
      <p:sp>
        <p:nvSpPr>
          <p:cNvPr id="4" name="Title 1">
            <a:extLst>
              <a:ext uri="{FF2B5EF4-FFF2-40B4-BE49-F238E27FC236}">
                <a16:creationId xmlns:a16="http://schemas.microsoft.com/office/drawing/2014/main" id="{AD5437BA-37EE-4A1C-AA08-B45BA3D84F9C}"/>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Project Objectives</a:t>
            </a:r>
          </a:p>
        </p:txBody>
      </p:sp>
      <p:sp>
        <p:nvSpPr>
          <p:cNvPr id="5" name="Content Placeholder 2">
            <a:extLst>
              <a:ext uri="{FF2B5EF4-FFF2-40B4-BE49-F238E27FC236}">
                <a16:creationId xmlns:a16="http://schemas.microsoft.com/office/drawing/2014/main" id="{A658BB78-E85B-485C-BFED-ECD01284A269}"/>
              </a:ext>
            </a:extLst>
          </p:cNvPr>
          <p:cNvSpPr>
            <a:spLocks noGrp="1"/>
          </p:cNvSpPr>
          <p:nvPr>
            <p:ph idx="1"/>
          </p:nvPr>
        </p:nvSpPr>
        <p:spPr>
          <a:xfrm>
            <a:off x="609600" y="1772816"/>
            <a:ext cx="10972800" cy="4824536"/>
          </a:xfrm>
        </p:spPr>
        <p:txBody>
          <a:bodyPr/>
          <a:lstStyle/>
          <a:p>
            <a:pPr>
              <a:spcBef>
                <a:spcPts val="600"/>
              </a:spcBef>
              <a:spcAft>
                <a:spcPts val="600"/>
              </a:spcAft>
              <a:buClr>
                <a:schemeClr val="accent3">
                  <a:lumMod val="50000"/>
                </a:schemeClr>
              </a:buClr>
            </a:pPr>
            <a:r>
              <a:rPr lang="en-GB" dirty="0"/>
              <a:t>Perlin noise algorithm, height map </a:t>
            </a:r>
          </a:p>
          <a:p>
            <a:pPr>
              <a:spcBef>
                <a:spcPts val="600"/>
              </a:spcBef>
              <a:spcAft>
                <a:spcPts val="600"/>
              </a:spcAft>
              <a:buClr>
                <a:schemeClr val="accent3">
                  <a:lumMod val="50000"/>
                </a:schemeClr>
              </a:buClr>
            </a:pPr>
            <a:r>
              <a:rPr lang="en-GB" dirty="0"/>
              <a:t>and colour map:</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Generate Perlin noise map</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Render Perlin noise map</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Complex noise parameters</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User controlled parameters</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Generate and render height map and colour map</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User controlled regions (assigning colours)</a:t>
            </a:r>
          </a:p>
        </p:txBody>
      </p:sp>
      <p:pic>
        <p:nvPicPr>
          <p:cNvPr id="6" name="Picture 5">
            <a:extLst>
              <a:ext uri="{FF2B5EF4-FFF2-40B4-BE49-F238E27FC236}">
                <a16:creationId xmlns:a16="http://schemas.microsoft.com/office/drawing/2014/main" id="{3EF56A67-A988-4B0B-A969-C27F6E685D09}"/>
              </a:ext>
            </a:extLst>
          </p:cNvPr>
          <p:cNvPicPr>
            <a:picLocks noChangeAspect="1"/>
          </p:cNvPicPr>
          <p:nvPr/>
        </p:nvPicPr>
        <p:blipFill>
          <a:blip r:embed="rId3"/>
          <a:stretch>
            <a:fillRect/>
          </a:stretch>
        </p:blipFill>
        <p:spPr>
          <a:xfrm>
            <a:off x="6732966" y="908720"/>
            <a:ext cx="3384376" cy="3384376"/>
          </a:xfrm>
          <a:prstGeom prst="rect">
            <a:avLst/>
          </a:prstGeom>
        </p:spPr>
      </p:pic>
      <p:pic>
        <p:nvPicPr>
          <p:cNvPr id="7" name="Picture 6">
            <a:extLst>
              <a:ext uri="{FF2B5EF4-FFF2-40B4-BE49-F238E27FC236}">
                <a16:creationId xmlns:a16="http://schemas.microsoft.com/office/drawing/2014/main" id="{4B80EB44-1A4E-414E-B832-C8826442F3E7}"/>
              </a:ext>
            </a:extLst>
          </p:cNvPr>
          <p:cNvPicPr>
            <a:picLocks noChangeAspect="1"/>
          </p:cNvPicPr>
          <p:nvPr/>
        </p:nvPicPr>
        <p:blipFill>
          <a:blip r:embed="rId4"/>
          <a:stretch>
            <a:fillRect/>
          </a:stretch>
        </p:blipFill>
        <p:spPr>
          <a:xfrm>
            <a:off x="8652284" y="2860310"/>
            <a:ext cx="3384376" cy="3384376"/>
          </a:xfrm>
          <a:prstGeom prst="rect">
            <a:avLst/>
          </a:prstGeom>
        </p:spPr>
      </p:pic>
    </p:spTree>
    <p:extLst>
      <p:ext uri="{BB962C8B-B14F-4D97-AF65-F5344CB8AC3E}">
        <p14:creationId xmlns:p14="http://schemas.microsoft.com/office/powerpoint/2010/main" val="262840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C59D-FFD8-4989-B3CF-D8A250A3E40D}"/>
              </a:ext>
            </a:extLst>
          </p:cNvPr>
          <p:cNvSpPr>
            <a:spLocks noGrp="1"/>
          </p:cNvSpPr>
          <p:nvPr>
            <p:ph type="title"/>
          </p:nvPr>
        </p:nvSpPr>
        <p:spPr/>
        <p:txBody>
          <a:bodyPr/>
          <a:lstStyle/>
          <a:p>
            <a:r>
              <a:rPr lang="en-GB" dirty="0"/>
              <a:t>My Project Aim and Objectives</a:t>
            </a:r>
          </a:p>
        </p:txBody>
      </p:sp>
      <p:sp>
        <p:nvSpPr>
          <p:cNvPr id="4" name="Title 1">
            <a:extLst>
              <a:ext uri="{FF2B5EF4-FFF2-40B4-BE49-F238E27FC236}">
                <a16:creationId xmlns:a16="http://schemas.microsoft.com/office/drawing/2014/main" id="{AD5437BA-37EE-4A1C-AA08-B45BA3D84F9C}"/>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Project Objectives</a:t>
            </a:r>
          </a:p>
        </p:txBody>
      </p:sp>
      <p:sp>
        <p:nvSpPr>
          <p:cNvPr id="6" name="Content Placeholder 2">
            <a:extLst>
              <a:ext uri="{FF2B5EF4-FFF2-40B4-BE49-F238E27FC236}">
                <a16:creationId xmlns:a16="http://schemas.microsoft.com/office/drawing/2014/main" id="{71F91E80-B44B-4258-8CA1-7061C0E156DD}"/>
              </a:ext>
            </a:extLst>
          </p:cNvPr>
          <p:cNvSpPr>
            <a:spLocks noGrp="1"/>
          </p:cNvSpPr>
          <p:nvPr>
            <p:ph idx="1"/>
          </p:nvPr>
        </p:nvSpPr>
        <p:spPr>
          <a:xfrm>
            <a:off x="609600" y="1772816"/>
            <a:ext cx="10972800" cy="4176464"/>
          </a:xfrm>
        </p:spPr>
        <p:txBody>
          <a:bodyPr/>
          <a:lstStyle/>
          <a:p>
            <a:pPr>
              <a:spcBef>
                <a:spcPts val="600"/>
              </a:spcBef>
              <a:spcAft>
                <a:spcPts val="600"/>
              </a:spcAft>
              <a:buClr>
                <a:schemeClr val="accent3">
                  <a:lumMod val="50000"/>
                </a:schemeClr>
              </a:buClr>
            </a:pPr>
            <a:r>
              <a:rPr lang="en-GB" dirty="0"/>
              <a:t>3D Terrain Mesh:</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Generate 3D Terrain</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Height curve</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Level of Detail (LOD)</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Textured mesh</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Falloff map</a:t>
            </a:r>
          </a:p>
        </p:txBody>
      </p:sp>
      <p:pic>
        <p:nvPicPr>
          <p:cNvPr id="7" name="Picture 6">
            <a:extLst>
              <a:ext uri="{FF2B5EF4-FFF2-40B4-BE49-F238E27FC236}">
                <a16:creationId xmlns:a16="http://schemas.microsoft.com/office/drawing/2014/main" id="{0A115051-A085-4587-B344-FDA158BE47DE}"/>
              </a:ext>
            </a:extLst>
          </p:cNvPr>
          <p:cNvPicPr>
            <a:picLocks noChangeAspect="1"/>
          </p:cNvPicPr>
          <p:nvPr/>
        </p:nvPicPr>
        <p:blipFill>
          <a:blip r:embed="rId3"/>
          <a:stretch>
            <a:fillRect/>
          </a:stretch>
        </p:blipFill>
        <p:spPr>
          <a:xfrm>
            <a:off x="4655840" y="2704478"/>
            <a:ext cx="7400131" cy="3471838"/>
          </a:xfrm>
          <a:prstGeom prst="rect">
            <a:avLst/>
          </a:prstGeom>
        </p:spPr>
      </p:pic>
    </p:spTree>
    <p:extLst>
      <p:ext uri="{BB962C8B-B14F-4D97-AF65-F5344CB8AC3E}">
        <p14:creationId xmlns:p14="http://schemas.microsoft.com/office/powerpoint/2010/main" val="243617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C59D-FFD8-4989-B3CF-D8A250A3E40D}"/>
              </a:ext>
            </a:extLst>
          </p:cNvPr>
          <p:cNvSpPr>
            <a:spLocks noGrp="1"/>
          </p:cNvSpPr>
          <p:nvPr>
            <p:ph type="title"/>
          </p:nvPr>
        </p:nvSpPr>
        <p:spPr/>
        <p:txBody>
          <a:bodyPr/>
          <a:lstStyle/>
          <a:p>
            <a:r>
              <a:rPr lang="en-GB" dirty="0"/>
              <a:t>My Project Aim and Objectives</a:t>
            </a:r>
          </a:p>
        </p:txBody>
      </p:sp>
      <p:sp>
        <p:nvSpPr>
          <p:cNvPr id="4" name="Title 1">
            <a:extLst>
              <a:ext uri="{FF2B5EF4-FFF2-40B4-BE49-F238E27FC236}">
                <a16:creationId xmlns:a16="http://schemas.microsoft.com/office/drawing/2014/main" id="{AD5437BA-37EE-4A1C-AA08-B45BA3D84F9C}"/>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Project Objectives</a:t>
            </a:r>
          </a:p>
        </p:txBody>
      </p:sp>
      <p:sp>
        <p:nvSpPr>
          <p:cNvPr id="6" name="Content Placeholder 2">
            <a:extLst>
              <a:ext uri="{FF2B5EF4-FFF2-40B4-BE49-F238E27FC236}">
                <a16:creationId xmlns:a16="http://schemas.microsoft.com/office/drawing/2014/main" id="{71F91E80-B44B-4258-8CA1-7061C0E156DD}"/>
              </a:ext>
            </a:extLst>
          </p:cNvPr>
          <p:cNvSpPr>
            <a:spLocks noGrp="1"/>
          </p:cNvSpPr>
          <p:nvPr>
            <p:ph idx="1"/>
          </p:nvPr>
        </p:nvSpPr>
        <p:spPr>
          <a:xfrm>
            <a:off x="609600" y="1772816"/>
            <a:ext cx="10972800" cy="4176464"/>
          </a:xfrm>
        </p:spPr>
        <p:txBody>
          <a:bodyPr/>
          <a:lstStyle/>
          <a:p>
            <a:pPr>
              <a:spcBef>
                <a:spcPts val="600"/>
              </a:spcBef>
              <a:spcAft>
                <a:spcPts val="600"/>
              </a:spcAft>
              <a:buClr>
                <a:schemeClr val="accent3">
                  <a:lumMod val="50000"/>
                </a:schemeClr>
              </a:buClr>
            </a:pPr>
            <a:r>
              <a:rPr lang="en-GB" dirty="0"/>
              <a:t>Infinite Terrain System:</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Chunks and viewer</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Threading</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Level of Detail (LOD)</a:t>
            </a:r>
          </a:p>
          <a:p>
            <a:pPr marL="1085850" lvl="1" indent="-342900">
              <a:spcBef>
                <a:spcPts val="600"/>
              </a:spcBef>
              <a:spcAft>
                <a:spcPts val="600"/>
              </a:spcAft>
              <a:buClr>
                <a:schemeClr val="accent3">
                  <a:lumMod val="50000"/>
                </a:schemeClr>
              </a:buClr>
              <a:buFont typeface="Arial" panose="020B0604020202020204" pitchFamily="34" charset="0"/>
              <a:buChar char="•"/>
            </a:pPr>
            <a:r>
              <a:rPr lang="en-GB" dirty="0"/>
              <a:t>Seams</a:t>
            </a:r>
          </a:p>
        </p:txBody>
      </p:sp>
      <p:pic>
        <p:nvPicPr>
          <p:cNvPr id="8" name="Picture 7">
            <a:extLst>
              <a:ext uri="{FF2B5EF4-FFF2-40B4-BE49-F238E27FC236}">
                <a16:creationId xmlns:a16="http://schemas.microsoft.com/office/drawing/2014/main" id="{E3F6F027-81AE-481D-84E6-D838CF373A66}"/>
              </a:ext>
            </a:extLst>
          </p:cNvPr>
          <p:cNvPicPr/>
          <p:nvPr/>
        </p:nvPicPr>
        <p:blipFill>
          <a:blip r:embed="rId3"/>
          <a:stretch>
            <a:fillRect/>
          </a:stretch>
        </p:blipFill>
        <p:spPr>
          <a:xfrm>
            <a:off x="4655840" y="2492896"/>
            <a:ext cx="7333571" cy="3672840"/>
          </a:xfrm>
          <a:prstGeom prst="rect">
            <a:avLst/>
          </a:prstGeom>
        </p:spPr>
      </p:pic>
      <p:pic>
        <p:nvPicPr>
          <p:cNvPr id="7" name="Picture 6">
            <a:extLst>
              <a:ext uri="{FF2B5EF4-FFF2-40B4-BE49-F238E27FC236}">
                <a16:creationId xmlns:a16="http://schemas.microsoft.com/office/drawing/2014/main" id="{353A950B-5F43-473E-926A-BCD8D80F244E}"/>
              </a:ext>
            </a:extLst>
          </p:cNvPr>
          <p:cNvPicPr/>
          <p:nvPr/>
        </p:nvPicPr>
        <p:blipFill>
          <a:blip r:embed="rId4"/>
          <a:stretch>
            <a:fillRect/>
          </a:stretch>
        </p:blipFill>
        <p:spPr>
          <a:xfrm>
            <a:off x="9230820" y="852296"/>
            <a:ext cx="2753986" cy="2684762"/>
          </a:xfrm>
          <a:prstGeom prst="rect">
            <a:avLst/>
          </a:prstGeom>
        </p:spPr>
      </p:pic>
    </p:spTree>
    <p:extLst>
      <p:ext uri="{BB962C8B-B14F-4D97-AF65-F5344CB8AC3E}">
        <p14:creationId xmlns:p14="http://schemas.microsoft.com/office/powerpoint/2010/main" val="585748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2C59D-FFD8-4989-B3CF-D8A250A3E40D}"/>
              </a:ext>
            </a:extLst>
          </p:cNvPr>
          <p:cNvSpPr>
            <a:spLocks noGrp="1"/>
          </p:cNvSpPr>
          <p:nvPr>
            <p:ph type="title"/>
          </p:nvPr>
        </p:nvSpPr>
        <p:spPr/>
        <p:txBody>
          <a:bodyPr/>
          <a:lstStyle/>
          <a:p>
            <a:r>
              <a:rPr lang="en-GB" dirty="0"/>
              <a:t>My Project Aim and Objectives</a:t>
            </a:r>
          </a:p>
        </p:txBody>
      </p:sp>
      <p:sp>
        <p:nvSpPr>
          <p:cNvPr id="4" name="Title 1">
            <a:extLst>
              <a:ext uri="{FF2B5EF4-FFF2-40B4-BE49-F238E27FC236}">
                <a16:creationId xmlns:a16="http://schemas.microsoft.com/office/drawing/2014/main" id="{AD5437BA-37EE-4A1C-AA08-B45BA3D84F9C}"/>
              </a:ext>
            </a:extLst>
          </p:cNvPr>
          <p:cNvSpPr txBox="1">
            <a:spLocks/>
          </p:cNvSpPr>
          <p:nvPr/>
        </p:nvSpPr>
        <p:spPr bwMode="auto">
          <a:xfrm>
            <a:off x="609600" y="1021402"/>
            <a:ext cx="10972800" cy="74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marL="342900" indent="-342900" algn="l" defTabSz="-13873163" rtl="0" eaLnBrk="1" fontAlgn="base" hangingPunct="1">
              <a:spcBef>
                <a:spcPct val="0"/>
              </a:spcBef>
              <a:spcAft>
                <a:spcPct val="0"/>
              </a:spcAft>
              <a:defRPr sz="1400" b="1">
                <a:solidFill>
                  <a:schemeClr val="bg1"/>
                </a:solidFill>
                <a:latin typeface="+mj-lt"/>
                <a:ea typeface="Segoe UI" pitchFamily="34" charset="0"/>
                <a:cs typeface="Segoe UI" pitchFamily="34" charset="0"/>
              </a:defRPr>
            </a:lvl1pPr>
            <a:lvl2pPr marL="342900" indent="-342900" algn="ctr" defTabSz="-13873163" rtl="0" eaLnBrk="1" fontAlgn="base" hangingPunct="1">
              <a:spcBef>
                <a:spcPct val="0"/>
              </a:spcBef>
              <a:spcAft>
                <a:spcPct val="0"/>
              </a:spcAft>
              <a:defRPr sz="4400">
                <a:solidFill>
                  <a:schemeClr val="tx2"/>
                </a:solidFill>
                <a:latin typeface="Times New Roman"/>
              </a:defRPr>
            </a:lvl2pPr>
            <a:lvl3pPr marL="342900" indent="-342900" algn="ctr" defTabSz="-13873163" rtl="0" eaLnBrk="1" fontAlgn="base" hangingPunct="1">
              <a:spcBef>
                <a:spcPct val="0"/>
              </a:spcBef>
              <a:spcAft>
                <a:spcPct val="0"/>
              </a:spcAft>
              <a:defRPr sz="4400">
                <a:solidFill>
                  <a:schemeClr val="tx2"/>
                </a:solidFill>
                <a:latin typeface="Times New Roman"/>
              </a:defRPr>
            </a:lvl3pPr>
            <a:lvl4pPr marL="342900" indent="-342900" algn="ctr" defTabSz="-13873163" rtl="0" eaLnBrk="1" fontAlgn="base" hangingPunct="1">
              <a:spcBef>
                <a:spcPct val="0"/>
              </a:spcBef>
              <a:spcAft>
                <a:spcPct val="0"/>
              </a:spcAft>
              <a:defRPr sz="4400">
                <a:solidFill>
                  <a:schemeClr val="tx2"/>
                </a:solidFill>
                <a:latin typeface="Times New Roman"/>
              </a:defRPr>
            </a:lvl4pPr>
            <a:lvl5pPr marL="342900" indent="-342900" algn="ctr" defTabSz="-13873163" rtl="0" eaLnBrk="1" fontAlgn="base" hangingPunct="1">
              <a:spcBef>
                <a:spcPct val="0"/>
              </a:spcBef>
              <a:spcAft>
                <a:spcPct val="0"/>
              </a:spcAft>
              <a:defRPr sz="4400">
                <a:solidFill>
                  <a:schemeClr val="tx2"/>
                </a:solidFill>
                <a:latin typeface="Times New Roman"/>
              </a:defRPr>
            </a:lvl5pPr>
            <a:lvl6pPr marL="457200" algn="ctr" eaLnBrk="1" fontAlgn="base" hangingPunct="1">
              <a:spcBef>
                <a:spcPct val="0"/>
              </a:spcBef>
              <a:spcAft>
                <a:spcPct val="0"/>
              </a:spcAft>
              <a:defRPr sz="4400">
                <a:solidFill>
                  <a:schemeClr val="tx2">
                    <a:alpha val="100000"/>
                  </a:schemeClr>
                </a:solidFill>
                <a:latin typeface="Times New Roman"/>
              </a:defRPr>
            </a:lvl6pPr>
            <a:lvl7pPr marL="914400" algn="ctr" eaLnBrk="1" fontAlgn="base" hangingPunct="1">
              <a:spcBef>
                <a:spcPct val="0"/>
              </a:spcBef>
              <a:spcAft>
                <a:spcPct val="0"/>
              </a:spcAft>
              <a:defRPr sz="4400">
                <a:solidFill>
                  <a:schemeClr val="tx2">
                    <a:alpha val="100000"/>
                  </a:schemeClr>
                </a:solidFill>
                <a:latin typeface="Times New Roman"/>
              </a:defRPr>
            </a:lvl7pPr>
            <a:lvl8pPr marL="1371600" algn="ctr" eaLnBrk="1" fontAlgn="base" hangingPunct="1">
              <a:spcBef>
                <a:spcPct val="0"/>
              </a:spcBef>
              <a:spcAft>
                <a:spcPct val="0"/>
              </a:spcAft>
              <a:defRPr sz="4400">
                <a:solidFill>
                  <a:schemeClr val="tx2">
                    <a:alpha val="100000"/>
                  </a:schemeClr>
                </a:solidFill>
                <a:latin typeface="Times New Roman"/>
              </a:defRPr>
            </a:lvl8pPr>
            <a:lvl9pPr marL="1828800" algn="ctr" eaLnBrk="1" fontAlgn="base" hangingPunct="1">
              <a:spcBef>
                <a:spcPct val="0"/>
              </a:spcBef>
              <a:spcAft>
                <a:spcPct val="0"/>
              </a:spcAft>
              <a:defRPr sz="4400">
                <a:solidFill>
                  <a:schemeClr val="tx2">
                    <a:alpha val="100000"/>
                  </a:schemeClr>
                </a:solidFill>
                <a:latin typeface="Times New Roman"/>
              </a:defRPr>
            </a:lvl9pPr>
          </a:lstStyle>
          <a:p>
            <a:r>
              <a:rPr lang="en-GB" sz="3200" kern="0" dirty="0">
                <a:solidFill>
                  <a:schemeClr val="tx1"/>
                </a:solidFill>
              </a:rPr>
              <a:t>The Project Objectives</a:t>
            </a:r>
          </a:p>
        </p:txBody>
      </p:sp>
      <p:pic>
        <p:nvPicPr>
          <p:cNvPr id="1026" name="Picture 2">
            <a:extLst>
              <a:ext uri="{FF2B5EF4-FFF2-40B4-BE49-F238E27FC236}">
                <a16:creationId xmlns:a16="http://schemas.microsoft.com/office/drawing/2014/main" id="{FE40D2C6-CEC4-4CF1-979C-74FD08599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64904"/>
            <a:ext cx="64389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B4DCC76-C9B8-4BDA-9687-5A7BE4CFA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2348880"/>
            <a:ext cx="25431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199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1aead6dc-d4d2-40bf-9ccd-6f4e85117d57"/>
</p:tagLst>
</file>

<file path=ppt/theme/theme1.xml><?xml version="1.0" encoding="utf-8"?>
<a:theme xmlns:a="http://schemas.openxmlformats.org/drawingml/2006/main" name="2018-19-6105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19-6105COMP" id="{B227F640-5181-4ACB-AB68-418FCF97B17B}" vid="{7CD99766-B0C2-47FC-B110-15B6673FCBD7}"/>
    </a:ext>
  </a:extLst>
</a:theme>
</file>

<file path=ppt/theme/theme2.xml><?xml version="1.0" encoding="utf-8"?>
<a:theme xmlns:a="http://schemas.openxmlformats.org/drawingml/2006/main" name="1_2018-19-6105COMP">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8-19-6105COMP" id="{85888991-309A-4764-99C7-5E886C386580}" vid="{CEFFFD8A-E364-477C-9ABE-729E5DC08D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A01E59162DBE4CB823FE604BF9F8F5" ma:contentTypeVersion="25" ma:contentTypeDescription="Create a new document." ma:contentTypeScope="" ma:versionID="3e81d6c354bb104aa653c46df7469135">
  <xsd:schema xmlns:xsd="http://www.w3.org/2001/XMLSchema" xmlns:xs="http://www.w3.org/2001/XMLSchema" xmlns:p="http://schemas.microsoft.com/office/2006/metadata/properties" xmlns:ns3="b6f4703c-8d81-4f51-befa-64fbfd61da46" xmlns:ns4="374fb9ca-057b-41c6-aa7c-c7fcb45c1271" targetNamespace="http://schemas.microsoft.com/office/2006/metadata/properties" ma:root="true" ma:fieldsID="211bcaa9ce1dfc6fdd431bd0bfff5154" ns3:_="" ns4:_="">
    <xsd:import namespace="b6f4703c-8d81-4f51-befa-64fbfd61da46"/>
    <xsd:import namespace="374fb9ca-057b-41c6-aa7c-c7fcb45c1271"/>
    <xsd:element name="properties">
      <xsd:complexType>
        <xsd:sequence>
          <xsd:element name="documentManagement">
            <xsd:complexType>
              <xsd:all>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f4703c-8d81-4f51-befa-64fbfd61da46"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Owner" ma:index="1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1" nillable="true" ma:displayName="Default Section Names" ma:internalName="DefaultSectionNames">
      <xsd:simpleType>
        <xsd:restriction base="dms:Note">
          <xsd:maxLength value="255"/>
        </xsd:restriction>
      </xsd:simpleType>
    </xsd:element>
    <xsd:element name="Templates" ma:index="12" nillable="true" ma:displayName="Templates" ma:internalName="Templates">
      <xsd:simpleType>
        <xsd:restriction base="dms:Note">
          <xsd:maxLength value="255"/>
        </xsd:restriction>
      </xsd:simpleType>
    </xsd:element>
    <xsd:element name="CultureName" ma:index="13" nillable="true" ma:displayName="Culture Name" ma:internalName="CultureName">
      <xsd:simpleType>
        <xsd:restriction base="dms:Text"/>
      </xsd:simpleType>
    </xsd:element>
    <xsd:element name="AppVersion" ma:index="14" nillable="true" ma:displayName="App Version" ma:internalName="AppVersion">
      <xsd:simpleType>
        <xsd:restriction base="dms:Text"/>
      </xsd:simpleType>
    </xsd:element>
    <xsd:element name="Teachers" ma:index="1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8" nillable="true" ma:displayName="Invited Teachers" ma:internalName="Invited_Teachers">
      <xsd:simpleType>
        <xsd:restriction base="dms:Note">
          <xsd:maxLength value="255"/>
        </xsd:restriction>
      </xsd:simpleType>
    </xsd:element>
    <xsd:element name="Invited_Students" ma:index="19" nillable="true" ma:displayName="Invited Students" ma:internalName="Invited_Students">
      <xsd:simpleType>
        <xsd:restriction base="dms:Note">
          <xsd:maxLength value="255"/>
        </xsd:restriction>
      </xsd:simpleType>
    </xsd:element>
    <xsd:element name="Self_Registration_Enabled" ma:index="20" nillable="true" ma:displayName="Self Registration Enabled" ma:internalName="Self_Registration_Enabled">
      <xsd:simpleType>
        <xsd:restriction base="dms:Boolean"/>
      </xsd:simpleType>
    </xsd:element>
    <xsd:element name="Has_Teacher_Only_SectionGroup" ma:index="21" nillable="true" ma:displayName="Has Teacher Only SectionGroup" ma:internalName="Has_Teacher_Only_SectionGroup">
      <xsd:simpleType>
        <xsd:restriction base="dms:Boolean"/>
      </xsd:simpleType>
    </xsd:element>
    <xsd:element name="Is_Collaboration_Space_Locked" ma:index="22" nillable="true" ma:displayName="Is Collaboration Space Locked" ma:internalName="Is_Collaboration_Space_Locked">
      <xsd:simpleType>
        <xsd:restriction base="dms:Boolean"/>
      </xsd:simpleType>
    </xsd:element>
    <xsd:element name="MediaServiceMetadata" ma:index="26" nillable="true" ma:displayName="MediaServiceMetadata" ma:hidden="true" ma:internalName="MediaServiceMetadata" ma:readOnly="true">
      <xsd:simpleType>
        <xsd:restriction base="dms:Note"/>
      </xsd:simpleType>
    </xsd:element>
    <xsd:element name="MediaServiceFastMetadata" ma:index="27" nillable="true" ma:displayName="MediaServiceFastMetadata" ma:hidden="true" ma:internalName="MediaServiceFastMetadata" ma:readOnly="true">
      <xsd:simpleType>
        <xsd:restriction base="dms:Note"/>
      </xsd:simpleType>
    </xsd:element>
    <xsd:element name="MediaServiceAutoTags" ma:index="28" nillable="true" ma:displayName="Tags" ma:internalName="MediaServiceAutoTags" ma:readOnly="true">
      <xsd:simpleType>
        <xsd:restriction base="dms:Text"/>
      </xsd:simpleType>
    </xsd:element>
    <xsd:element name="MediaServiceOCR" ma:index="29" nillable="true" ma:displayName="Extracted Text" ma:internalName="MediaServiceOCR" ma:readOnly="true">
      <xsd:simpleType>
        <xsd:restriction base="dms:Note">
          <xsd:maxLength value="255"/>
        </xsd:restriction>
      </xsd:simpleType>
    </xsd:element>
    <xsd:element name="MediaServiceGenerationTime" ma:index="30" nillable="true" ma:displayName="MediaServiceGenerationTime" ma:hidden="true" ma:internalName="MediaServiceGenerationTime" ma:readOnly="true">
      <xsd:simpleType>
        <xsd:restriction base="dms:Text"/>
      </xsd:simpleType>
    </xsd:element>
    <xsd:element name="MediaServiceEventHashCode" ma:index="31" nillable="true" ma:displayName="MediaServiceEventHashCode" ma:hidden="true" ma:internalName="MediaServiceEventHashCode" ma:readOnly="true">
      <xsd:simpleType>
        <xsd:restriction base="dms:Text"/>
      </xsd:simpleType>
    </xsd:element>
    <xsd:element name="MediaServiceDateTaken" ma:index="3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4fb9ca-057b-41c6-aa7c-c7fcb45c1271" elementFormDefault="qualified">
    <xsd:import namespace="http://schemas.microsoft.com/office/2006/documentManagement/types"/>
    <xsd:import namespace="http://schemas.microsoft.com/office/infopath/2007/PartnerControls"/>
    <xsd:element name="SharedWithUsers" ma:index="2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description="" ma:internalName="SharedWithDetails" ma:readOnly="true">
      <xsd:simpleType>
        <xsd:restriction base="dms:Note">
          <xsd:maxLength value="255"/>
        </xsd:restriction>
      </xsd:simpleType>
    </xsd:element>
    <xsd:element name="SharingHintHash" ma:index="25"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as_Teacher_Only_SectionGroup xmlns="b6f4703c-8d81-4f51-befa-64fbfd61da46" xsi:nil="true"/>
    <FolderType xmlns="b6f4703c-8d81-4f51-befa-64fbfd61da46" xsi:nil="true"/>
    <DefaultSectionNames xmlns="b6f4703c-8d81-4f51-befa-64fbfd61da46" xsi:nil="true"/>
    <Is_Collaboration_Space_Locked xmlns="b6f4703c-8d81-4f51-befa-64fbfd61da46" xsi:nil="true"/>
    <Owner xmlns="b6f4703c-8d81-4f51-befa-64fbfd61da46">
      <UserInfo>
        <DisplayName/>
        <AccountId xsi:nil="true"/>
        <AccountType/>
      </UserInfo>
    </Owner>
    <CultureName xmlns="b6f4703c-8d81-4f51-befa-64fbfd61da46" xsi:nil="true"/>
    <NotebookType xmlns="b6f4703c-8d81-4f51-befa-64fbfd61da46" xsi:nil="true"/>
    <AppVersion xmlns="b6f4703c-8d81-4f51-befa-64fbfd61da46" xsi:nil="true"/>
    <Templates xmlns="b6f4703c-8d81-4f51-befa-64fbfd61da46" xsi:nil="true"/>
    <Teachers xmlns="b6f4703c-8d81-4f51-befa-64fbfd61da46">
      <UserInfo>
        <DisplayName/>
        <AccountId xsi:nil="true"/>
        <AccountType/>
      </UserInfo>
    </Teachers>
    <Student_Groups xmlns="b6f4703c-8d81-4f51-befa-64fbfd61da46">
      <UserInfo>
        <DisplayName/>
        <AccountId xsi:nil="true"/>
        <AccountType/>
      </UserInfo>
    </Student_Groups>
    <Invited_Teachers xmlns="b6f4703c-8d81-4f51-befa-64fbfd61da46" xsi:nil="true"/>
    <Self_Registration_Enabled xmlns="b6f4703c-8d81-4f51-befa-64fbfd61da46" xsi:nil="true"/>
    <Students xmlns="b6f4703c-8d81-4f51-befa-64fbfd61da46">
      <UserInfo>
        <DisplayName/>
        <AccountId xsi:nil="true"/>
        <AccountType/>
      </UserInfo>
    </Students>
    <Invited_Students xmlns="b6f4703c-8d81-4f51-befa-64fbfd61da46" xsi:nil="true"/>
  </documentManagement>
</p:properties>
</file>

<file path=customXml/itemProps1.xml><?xml version="1.0" encoding="utf-8"?>
<ds:datastoreItem xmlns:ds="http://schemas.openxmlformats.org/officeDocument/2006/customXml" ds:itemID="{0043A302-9151-4546-98E1-6BEBB9734586}">
  <ds:schemaRefs>
    <ds:schemaRef ds:uri="http://schemas.microsoft.com/sharepoint/v3/contenttype/forms"/>
  </ds:schemaRefs>
</ds:datastoreItem>
</file>

<file path=customXml/itemProps2.xml><?xml version="1.0" encoding="utf-8"?>
<ds:datastoreItem xmlns:ds="http://schemas.openxmlformats.org/officeDocument/2006/customXml" ds:itemID="{EB2DCFAC-BE9A-4BCA-A1B6-BD81F338C2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f4703c-8d81-4f51-befa-64fbfd61da46"/>
    <ds:schemaRef ds:uri="374fb9ca-057b-41c6-aa7c-c7fcb45c12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3083B8-C383-4EA2-9558-40F712A3CB1C}">
  <ds:schemaRefs>
    <ds:schemaRef ds:uri="http://www.w3.org/XML/1998/namespace"/>
    <ds:schemaRef ds:uri="http://purl.org/dc/elements/1.1/"/>
    <ds:schemaRef ds:uri="http://schemas.microsoft.com/office/2006/documentManagement/type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374fb9ca-057b-41c6-aa7c-c7fcb45c1271"/>
    <ds:schemaRef ds:uri="b6f4703c-8d81-4f51-befa-64fbfd61da46"/>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499</TotalTime>
  <Words>2132</Words>
  <Application>Microsoft Office PowerPoint</Application>
  <PresentationFormat>Widescreen</PresentationFormat>
  <Paragraphs>170</Paragraphs>
  <Slides>15</Slides>
  <Notes>14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Arial</vt:lpstr>
      <vt:lpstr>Calibri</vt:lpstr>
      <vt:lpstr>Cambria</vt:lpstr>
      <vt:lpstr>Times New Roman</vt:lpstr>
      <vt:lpstr>2018-19-6105COMP</vt:lpstr>
      <vt:lpstr>1_2018-19-6105COMP</vt:lpstr>
      <vt:lpstr>Infinite and Procedural Terrain Generation: A Post-Mortem</vt:lpstr>
      <vt:lpstr>In this presentation…</vt:lpstr>
      <vt:lpstr>Introduction</vt:lpstr>
      <vt:lpstr>My Project Aim and Objectives</vt:lpstr>
      <vt:lpstr>My Project Aim and Objectives</vt:lpstr>
      <vt:lpstr>My Project Aim and Objectives</vt:lpstr>
      <vt:lpstr>My Project Aim and Objectives</vt:lpstr>
      <vt:lpstr>My Project Aim and Objectives</vt:lpstr>
      <vt:lpstr>My Project Aim and Objectives</vt:lpstr>
      <vt:lpstr>My Project Aim and Objectives</vt:lpstr>
      <vt:lpstr>Project Showcase</vt:lpstr>
      <vt:lpstr>Project Reflection</vt:lpstr>
      <vt:lpstr>Project Reflection</vt:lpstr>
      <vt:lpstr>Final 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Mullineux, James</dc:creator>
  <cp:lastModifiedBy>Mullineux, James</cp:lastModifiedBy>
  <cp:revision>310</cp:revision>
  <dcterms:created xsi:type="dcterms:W3CDTF">2020-01-10T00:35:16Z</dcterms:created>
  <dcterms:modified xsi:type="dcterms:W3CDTF">2020-05-24T21:33:44Z</dcterms:modified>
</cp:coreProperties>
</file>